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arlow 1 Bold" panose="020B0604020202020204" charset="0"/>
      <p:regular r:id="rId20"/>
    </p:embeddedFont>
    <p:embeddedFont>
      <p:font typeface="Barlow 2 Bold" panose="020B0604020202020204" charset="0"/>
      <p:regular r:id="rId21"/>
    </p:embeddedFont>
    <p:embeddedFont>
      <p:font typeface="Berthold Block" panose="020B0604020202020204" charset="0"/>
      <p:regular r:id="rId22"/>
    </p:embeddedFont>
    <p:embeddedFont>
      <p:font typeface="Poppins" panose="00000500000000000000" pitchFamily="2" charset="0"/>
      <p:regular r:id="rId23"/>
    </p:embeddedFont>
    <p:embeddedFont>
      <p:font typeface="Poppi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2-07T07:53:15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20844 16370 0</inkml:trace>
  <inkml:trace contextRef="#ctx0" brushRef="#br0" timeOffset="194">20844 16370 0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gif"/><Relationship Id="rId3" Type="http://schemas.openxmlformats.org/officeDocument/2006/relationships/image" Target="../media/image41.svg"/><Relationship Id="rId7" Type="http://schemas.openxmlformats.org/officeDocument/2006/relationships/image" Target="../media/image109.svg"/><Relationship Id="rId12" Type="http://schemas.openxmlformats.org/officeDocument/2006/relationships/image" Target="../media/image1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customXml" Target="../ink/ink1.xml"/><Relationship Id="rId5" Type="http://schemas.openxmlformats.org/officeDocument/2006/relationships/image" Target="../media/image107.svg"/><Relationship Id="rId10" Type="http://schemas.openxmlformats.org/officeDocument/2006/relationships/image" Target="../media/image112.sv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1.sv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19.svg"/><Relationship Id="rId5" Type="http://schemas.openxmlformats.org/officeDocument/2006/relationships/image" Target="../media/image115.svg"/><Relationship Id="rId10" Type="http://schemas.openxmlformats.org/officeDocument/2006/relationships/image" Target="../media/image118.png"/><Relationship Id="rId4" Type="http://schemas.openxmlformats.org/officeDocument/2006/relationships/image" Target="../media/image114.png"/><Relationship Id="rId9" Type="http://schemas.openxmlformats.org/officeDocument/2006/relationships/image" Target="../media/image1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41.svg"/><Relationship Id="rId7" Type="http://schemas.openxmlformats.org/officeDocument/2006/relationships/image" Target="../media/image1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15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30.png"/><Relationship Id="rId3" Type="http://schemas.openxmlformats.org/officeDocument/2006/relationships/image" Target="../media/image61.png"/><Relationship Id="rId7" Type="http://schemas.openxmlformats.org/officeDocument/2006/relationships/image" Target="../media/image14.png"/><Relationship Id="rId12" Type="http://schemas.openxmlformats.org/officeDocument/2006/relationships/image" Target="../media/image129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28.png"/><Relationship Id="rId5" Type="http://schemas.openxmlformats.org/officeDocument/2006/relationships/image" Target="../media/image63.png"/><Relationship Id="rId10" Type="http://schemas.openxmlformats.org/officeDocument/2006/relationships/image" Target="../media/image127.svg"/><Relationship Id="rId4" Type="http://schemas.openxmlformats.org/officeDocument/2006/relationships/image" Target="../media/image62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35.svg"/><Relationship Id="rId3" Type="http://schemas.openxmlformats.org/officeDocument/2006/relationships/image" Target="../media/image133.svg"/><Relationship Id="rId7" Type="http://schemas.openxmlformats.org/officeDocument/2006/relationships/image" Target="../media/image77.svg"/><Relationship Id="rId12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99.svg"/><Relationship Id="rId15" Type="http://schemas.openxmlformats.org/officeDocument/2006/relationships/image" Target="../media/image137.svg"/><Relationship Id="rId10" Type="http://schemas.openxmlformats.org/officeDocument/2006/relationships/image" Target="../media/image80.png"/><Relationship Id="rId4" Type="http://schemas.openxmlformats.org/officeDocument/2006/relationships/image" Target="../media/image98.png"/><Relationship Id="rId9" Type="http://schemas.openxmlformats.org/officeDocument/2006/relationships/image" Target="../media/image79.svg"/><Relationship Id="rId14" Type="http://schemas.openxmlformats.org/officeDocument/2006/relationships/image" Target="../media/image1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3.svg"/><Relationship Id="rId3" Type="http://schemas.openxmlformats.org/officeDocument/2006/relationships/image" Target="../media/image41.svg"/><Relationship Id="rId7" Type="http://schemas.openxmlformats.org/officeDocument/2006/relationships/image" Target="../media/image15.svg"/><Relationship Id="rId12" Type="http://schemas.openxmlformats.org/officeDocument/2006/relationships/image" Target="../media/image1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07.svg"/><Relationship Id="rId5" Type="http://schemas.openxmlformats.org/officeDocument/2006/relationships/image" Target="../media/image139.svg"/><Relationship Id="rId10" Type="http://schemas.openxmlformats.org/officeDocument/2006/relationships/image" Target="../media/image106.png"/><Relationship Id="rId4" Type="http://schemas.openxmlformats.org/officeDocument/2006/relationships/image" Target="../media/image138.png"/><Relationship Id="rId9" Type="http://schemas.openxmlformats.org/officeDocument/2006/relationships/image" Target="../media/image1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dixit-thummar-450784363/" TargetMode="External"/><Relationship Id="rId4" Type="http://schemas.openxmlformats.org/officeDocument/2006/relationships/hyperlink" Target="https://github.com/Dixithumma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" Type="http://schemas.openxmlformats.org/officeDocument/2006/relationships/image" Target="../media/image62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0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59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18" Type="http://schemas.openxmlformats.org/officeDocument/2006/relationships/image" Target="../media/image90.png"/><Relationship Id="rId26" Type="http://schemas.openxmlformats.org/officeDocument/2006/relationships/image" Target="../media/image96.png"/><Relationship Id="rId3" Type="http://schemas.openxmlformats.org/officeDocument/2006/relationships/image" Target="../media/image41.svg"/><Relationship Id="rId21" Type="http://schemas.openxmlformats.org/officeDocument/2006/relationships/image" Target="../media/image93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5" Type="http://schemas.openxmlformats.org/officeDocument/2006/relationships/image" Target="../media/image95.svg"/><Relationship Id="rId2" Type="http://schemas.openxmlformats.org/officeDocument/2006/relationships/image" Target="../media/image40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24" Type="http://schemas.openxmlformats.org/officeDocument/2006/relationships/image" Target="../media/image94.png"/><Relationship Id="rId5" Type="http://schemas.openxmlformats.org/officeDocument/2006/relationships/image" Target="../media/image77.svg"/><Relationship Id="rId15" Type="http://schemas.openxmlformats.org/officeDocument/2006/relationships/image" Target="../media/image87.svg"/><Relationship Id="rId23" Type="http://schemas.openxmlformats.org/officeDocument/2006/relationships/image" Target="../media/image70.svg"/><Relationship Id="rId10" Type="http://schemas.openxmlformats.org/officeDocument/2006/relationships/image" Target="../media/image82.png"/><Relationship Id="rId19" Type="http://schemas.openxmlformats.org/officeDocument/2006/relationships/image" Target="../media/image91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Relationship Id="rId22" Type="http://schemas.openxmlformats.org/officeDocument/2006/relationships/image" Target="../media/image69.png"/><Relationship Id="rId27" Type="http://schemas.openxmlformats.org/officeDocument/2006/relationships/image" Target="../media/image9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1.svg"/><Relationship Id="rId7" Type="http://schemas.openxmlformats.org/officeDocument/2006/relationships/image" Target="../media/image77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99.svg"/><Relationship Id="rId10" Type="http://schemas.openxmlformats.org/officeDocument/2006/relationships/image" Target="../media/image80.png"/><Relationship Id="rId4" Type="http://schemas.openxmlformats.org/officeDocument/2006/relationships/image" Target="../media/image98.png"/><Relationship Id="rId9" Type="http://schemas.openxmlformats.org/officeDocument/2006/relationships/image" Target="../media/image7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03.svg"/><Relationship Id="rId3" Type="http://schemas.openxmlformats.org/officeDocument/2006/relationships/image" Target="../media/image41.svg"/><Relationship Id="rId7" Type="http://schemas.openxmlformats.org/officeDocument/2006/relationships/image" Target="../media/image79.svg"/><Relationship Id="rId12" Type="http://schemas.openxmlformats.org/officeDocument/2006/relationships/image" Target="../media/image10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01.svg"/><Relationship Id="rId5" Type="http://schemas.openxmlformats.org/officeDocument/2006/relationships/image" Target="../media/image77.svg"/><Relationship Id="rId15" Type="http://schemas.openxmlformats.org/officeDocument/2006/relationships/image" Target="../media/image105.svg"/><Relationship Id="rId10" Type="http://schemas.openxmlformats.org/officeDocument/2006/relationships/image" Target="../media/image100.png"/><Relationship Id="rId4" Type="http://schemas.openxmlformats.org/officeDocument/2006/relationships/image" Target="../media/image76.png"/><Relationship Id="rId9" Type="http://schemas.openxmlformats.org/officeDocument/2006/relationships/image" Target="../media/image87.svg"/><Relationship Id="rId1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55374" y="-4299791"/>
            <a:ext cx="12995380" cy="1832802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 rot="-10334750">
            <a:off x="97432" y="439891"/>
            <a:ext cx="3039984" cy="1812532"/>
            <a:chOff x="0" y="0"/>
            <a:chExt cx="4053313" cy="2416709"/>
          </a:xfrm>
        </p:grpSpPr>
        <p:sp>
          <p:nvSpPr>
            <p:cNvPr id="4" name="Freeform 4"/>
            <p:cNvSpPr/>
            <p:nvPr/>
          </p:nvSpPr>
          <p:spPr>
            <a:xfrm rot="5400000">
              <a:off x="1288530" y="-348074"/>
              <a:ext cx="2416709" cy="3112857"/>
            </a:xfrm>
            <a:custGeom>
              <a:avLst/>
              <a:gdLst/>
              <a:ahLst/>
              <a:cxnLst/>
              <a:rect l="l" t="t" r="r" b="b"/>
              <a:pathLst>
                <a:path w="2416709" h="3112857">
                  <a:moveTo>
                    <a:pt x="0" y="0"/>
                  </a:moveTo>
                  <a:lnTo>
                    <a:pt x="2416709" y="0"/>
                  </a:lnTo>
                  <a:lnTo>
                    <a:pt x="2416709" y="3112857"/>
                  </a:lnTo>
                  <a:lnTo>
                    <a:pt x="0" y="3112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88604"/>
              <a:ext cx="1880911" cy="738685"/>
            </a:xfrm>
            <a:custGeom>
              <a:avLst/>
              <a:gdLst/>
              <a:ahLst/>
              <a:cxnLst/>
              <a:rect l="l" t="t" r="r" b="b"/>
              <a:pathLst>
                <a:path w="1880911" h="738685">
                  <a:moveTo>
                    <a:pt x="0" y="0"/>
                  </a:moveTo>
                  <a:lnTo>
                    <a:pt x="1880911" y="0"/>
                  </a:lnTo>
                  <a:lnTo>
                    <a:pt x="1880911" y="738685"/>
                  </a:lnTo>
                  <a:lnTo>
                    <a:pt x="0" y="738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783590" y="-141344"/>
            <a:ext cx="2504410" cy="2975002"/>
          </a:xfrm>
          <a:custGeom>
            <a:avLst/>
            <a:gdLst/>
            <a:ahLst/>
            <a:cxnLst/>
            <a:rect l="l" t="t" r="r" b="b"/>
            <a:pathLst>
              <a:path w="2504410" h="2975002">
                <a:moveTo>
                  <a:pt x="0" y="0"/>
                </a:moveTo>
                <a:lnTo>
                  <a:pt x="2504410" y="0"/>
                </a:lnTo>
                <a:lnTo>
                  <a:pt x="2504410" y="2975002"/>
                </a:lnTo>
                <a:lnTo>
                  <a:pt x="0" y="2975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104201" y="7064817"/>
            <a:ext cx="2738552" cy="2758614"/>
          </a:xfrm>
          <a:custGeom>
            <a:avLst/>
            <a:gdLst/>
            <a:ahLst/>
            <a:cxnLst/>
            <a:rect l="l" t="t" r="r" b="b"/>
            <a:pathLst>
              <a:path w="2738552" h="2758614">
                <a:moveTo>
                  <a:pt x="0" y="0"/>
                </a:moveTo>
                <a:lnTo>
                  <a:pt x="2738552" y="0"/>
                </a:lnTo>
                <a:lnTo>
                  <a:pt x="2738552" y="2758614"/>
                </a:lnTo>
                <a:lnTo>
                  <a:pt x="0" y="2758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319782" y="7734300"/>
            <a:ext cx="2235024" cy="51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054" dirty="0">
                <a:solidFill>
                  <a:srgbClr val="0F1A38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PRESENTED BY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74109" y="7942474"/>
            <a:ext cx="532637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DIXIT THUMMAR</a:t>
            </a:r>
          </a:p>
        </p:txBody>
      </p:sp>
      <p:sp>
        <p:nvSpPr>
          <p:cNvPr id="10" name="Freeform 10"/>
          <p:cNvSpPr/>
          <p:nvPr/>
        </p:nvSpPr>
        <p:spPr>
          <a:xfrm rot="-8954941">
            <a:off x="11723688" y="8298706"/>
            <a:ext cx="2025551" cy="2040390"/>
          </a:xfrm>
          <a:custGeom>
            <a:avLst/>
            <a:gdLst/>
            <a:ahLst/>
            <a:cxnLst/>
            <a:rect l="l" t="t" r="r" b="b"/>
            <a:pathLst>
              <a:path w="2025551" h="2040390">
                <a:moveTo>
                  <a:pt x="0" y="0"/>
                </a:moveTo>
                <a:lnTo>
                  <a:pt x="2025552" y="0"/>
                </a:lnTo>
                <a:lnTo>
                  <a:pt x="2025552" y="2040391"/>
                </a:lnTo>
                <a:lnTo>
                  <a:pt x="0" y="2040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6012797" y="8125095"/>
            <a:ext cx="2294087" cy="2164783"/>
          </a:xfrm>
          <a:custGeom>
            <a:avLst/>
            <a:gdLst/>
            <a:ahLst/>
            <a:cxnLst/>
            <a:rect l="l" t="t" r="r" b="b"/>
            <a:pathLst>
              <a:path w="2294087" h="2164783">
                <a:moveTo>
                  <a:pt x="2294087" y="0"/>
                </a:moveTo>
                <a:lnTo>
                  <a:pt x="0" y="0"/>
                </a:lnTo>
                <a:lnTo>
                  <a:pt x="0" y="2164784"/>
                </a:lnTo>
                <a:lnTo>
                  <a:pt x="2294087" y="2164784"/>
                </a:lnTo>
                <a:lnTo>
                  <a:pt x="229408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335954" y="993798"/>
            <a:ext cx="3616091" cy="1267824"/>
          </a:xfrm>
          <a:custGeom>
            <a:avLst/>
            <a:gdLst/>
            <a:ahLst/>
            <a:cxnLst/>
            <a:rect l="l" t="t" r="r" b="b"/>
            <a:pathLst>
              <a:path w="3616091" h="1267824">
                <a:moveTo>
                  <a:pt x="0" y="0"/>
                </a:moveTo>
                <a:lnTo>
                  <a:pt x="3616092" y="0"/>
                </a:lnTo>
                <a:lnTo>
                  <a:pt x="3616092" y="1267824"/>
                </a:lnTo>
                <a:lnTo>
                  <a:pt x="0" y="12678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97537" r="-487" b="-890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88908" y="3413904"/>
            <a:ext cx="14710184" cy="16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55"/>
              </a:lnSpc>
            </a:pPr>
            <a:r>
              <a:rPr lang="en-US" sz="13131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PHISHING ATTACKS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01834" y="438107"/>
            <a:ext cx="5284333" cy="46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CYBER SECURITY INTERNSHIP 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75002" y="8875049"/>
            <a:ext cx="3540018" cy="51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054">
                <a:solidFill>
                  <a:srgbClr val="0F1A38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STUD_ID : CA/DE1/2279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75203" y="6045642"/>
            <a:ext cx="1373759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THINK BEFORE YOU CLICK. PROTECT THE HUMAN LAYER.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75124" y="4864219"/>
            <a:ext cx="10226675" cy="1167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  <a:spcBef>
                <a:spcPct val="0"/>
              </a:spcBef>
            </a:pPr>
            <a:r>
              <a:rPr lang="en-US" sz="99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&amp; </a:t>
            </a:r>
            <a:r>
              <a:rPr lang="en-US" sz="9999" u="none" strike="noStrike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CYBER AWARENESS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8947" y="-196552"/>
            <a:ext cx="1159831" cy="1738166"/>
          </a:xfrm>
          <a:custGeom>
            <a:avLst/>
            <a:gdLst/>
            <a:ahLst/>
            <a:cxnLst/>
            <a:rect l="l" t="t" r="r" b="b"/>
            <a:pathLst>
              <a:path w="1159831" h="1738166">
                <a:moveTo>
                  <a:pt x="0" y="0"/>
                </a:moveTo>
                <a:lnTo>
                  <a:pt x="1159831" y="0"/>
                </a:lnTo>
                <a:lnTo>
                  <a:pt x="1159831" y="1738167"/>
                </a:lnTo>
                <a:lnTo>
                  <a:pt x="0" y="1738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06140" y="2870098"/>
            <a:ext cx="544058" cy="815345"/>
          </a:xfrm>
          <a:custGeom>
            <a:avLst/>
            <a:gdLst/>
            <a:ahLst/>
            <a:cxnLst/>
            <a:rect l="l" t="t" r="r" b="b"/>
            <a:pathLst>
              <a:path w="544058" h="815345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688947" y="4373299"/>
            <a:ext cx="1159831" cy="1738166"/>
          </a:xfrm>
          <a:custGeom>
            <a:avLst/>
            <a:gdLst/>
            <a:ahLst/>
            <a:cxnLst/>
            <a:rect l="l" t="t" r="r" b="b"/>
            <a:pathLst>
              <a:path w="1159831" h="1738166">
                <a:moveTo>
                  <a:pt x="0" y="0"/>
                </a:moveTo>
                <a:lnTo>
                  <a:pt x="1159831" y="0"/>
                </a:lnTo>
                <a:lnTo>
                  <a:pt x="1159831" y="1738167"/>
                </a:lnTo>
                <a:lnTo>
                  <a:pt x="0" y="1738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88947" y="8548834"/>
            <a:ext cx="1159831" cy="1738166"/>
          </a:xfrm>
          <a:custGeom>
            <a:avLst/>
            <a:gdLst/>
            <a:ahLst/>
            <a:cxnLst/>
            <a:rect l="l" t="t" r="r" b="b"/>
            <a:pathLst>
              <a:path w="1159831" h="1738166">
                <a:moveTo>
                  <a:pt x="0" y="0"/>
                </a:moveTo>
                <a:lnTo>
                  <a:pt x="1159831" y="0"/>
                </a:lnTo>
                <a:lnTo>
                  <a:pt x="1159831" y="1738166"/>
                </a:lnTo>
                <a:lnTo>
                  <a:pt x="0" y="1738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52519" y="1566916"/>
          <a:ext cx="17382963" cy="7824734"/>
        </p:xfrm>
        <a:graphic>
          <a:graphicData uri="http://schemas.openxmlformats.org/drawingml/2006/table">
            <a:tbl>
              <a:tblPr/>
              <a:tblGrid>
                <a:gridCol w="8431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1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7948"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FFFFFF"/>
                          </a:solidFill>
                          <a:latin typeface="Berthold Block"/>
                          <a:ea typeface="Berthold Block"/>
                          <a:cs typeface="Berthold Block"/>
                          <a:sym typeface="Berthold Block"/>
                        </a:rPr>
                        <a:t>❌ FAKE WEBSITE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FFFFFF"/>
                          </a:solidFill>
                          <a:latin typeface="Berthold Block"/>
                          <a:ea typeface="Berthold Block"/>
                          <a:cs typeface="Berthold Block"/>
                          <a:sym typeface="Berthold Block"/>
                        </a:rPr>
                        <a:t>✅ REAL WEBSITE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247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Spelled wrong (e.g., amaz0n.com, go0gle.net).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Spelled correctly (e.g., amazon.com).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2226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Has a lock 🔒 but the website name is wrong.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Has a lock 🔒 AND the website name matches exactly.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981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Blurry images, bad grammar, or looks "messy."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Professional design, clear images, perfect grammar.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981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Creates Panic: "Login NOW or lose account!"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Calm: Provides information without rushing you.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247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Hidden info: No address or phone number.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Transparent: Easy to find "Contact Us" details.</a:t>
                      </a:r>
                      <a:endParaRPr lang="en-US" sz="1100"/>
                    </a:p>
                  </a:txBody>
                  <a:tcPr marL="190500" marR="190500" marT="190500" marB="19050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 rot="5400000">
            <a:off x="15098766" y="9123453"/>
            <a:ext cx="2015288" cy="3020186"/>
          </a:xfrm>
          <a:custGeom>
            <a:avLst/>
            <a:gdLst/>
            <a:ahLst/>
            <a:cxnLst/>
            <a:rect l="l" t="t" r="r" b="b"/>
            <a:pathLst>
              <a:path w="2015288" h="3020186">
                <a:moveTo>
                  <a:pt x="0" y="0"/>
                </a:moveTo>
                <a:lnTo>
                  <a:pt x="2015288" y="0"/>
                </a:lnTo>
                <a:lnTo>
                  <a:pt x="2015288" y="3020186"/>
                </a:lnTo>
                <a:lnTo>
                  <a:pt x="0" y="3020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7766480" y="9123453"/>
            <a:ext cx="2015288" cy="3020186"/>
          </a:xfrm>
          <a:custGeom>
            <a:avLst/>
            <a:gdLst/>
            <a:ahLst/>
            <a:cxnLst/>
            <a:rect l="l" t="t" r="r" b="b"/>
            <a:pathLst>
              <a:path w="2015288" h="3020186">
                <a:moveTo>
                  <a:pt x="0" y="0"/>
                </a:moveTo>
                <a:lnTo>
                  <a:pt x="2015288" y="0"/>
                </a:lnTo>
                <a:lnTo>
                  <a:pt x="2015288" y="3020186"/>
                </a:lnTo>
                <a:lnTo>
                  <a:pt x="0" y="3020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973333" y="9123453"/>
            <a:ext cx="2015288" cy="3020186"/>
          </a:xfrm>
          <a:custGeom>
            <a:avLst/>
            <a:gdLst/>
            <a:ahLst/>
            <a:cxnLst/>
            <a:rect l="l" t="t" r="r" b="b"/>
            <a:pathLst>
              <a:path w="2015288" h="3020186">
                <a:moveTo>
                  <a:pt x="0" y="0"/>
                </a:moveTo>
                <a:lnTo>
                  <a:pt x="2015288" y="0"/>
                </a:lnTo>
                <a:lnTo>
                  <a:pt x="2015288" y="3020186"/>
                </a:lnTo>
                <a:lnTo>
                  <a:pt x="0" y="3020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000649" y="4313537"/>
            <a:ext cx="773475" cy="928846"/>
          </a:xfrm>
          <a:custGeom>
            <a:avLst/>
            <a:gdLst/>
            <a:ahLst/>
            <a:cxnLst/>
            <a:rect l="l" t="t" r="r" b="b"/>
            <a:pathLst>
              <a:path w="773475" h="928846">
                <a:moveTo>
                  <a:pt x="0" y="0"/>
                </a:moveTo>
                <a:lnTo>
                  <a:pt x="773475" y="0"/>
                </a:lnTo>
                <a:lnTo>
                  <a:pt x="773475" y="928846"/>
                </a:lnTo>
                <a:lnTo>
                  <a:pt x="0" y="928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475728" y="4373299"/>
            <a:ext cx="1236046" cy="957935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7623869" y="7293977"/>
            <a:ext cx="1150255" cy="900445"/>
          </a:xfrm>
          <a:custGeom>
            <a:avLst/>
            <a:gdLst/>
            <a:ahLst/>
            <a:cxnLst/>
            <a:rect l="l" t="t" r="r" b="b"/>
            <a:pathLst>
              <a:path w="1150255" h="900445">
                <a:moveTo>
                  <a:pt x="0" y="0"/>
                </a:moveTo>
                <a:lnTo>
                  <a:pt x="1150255" y="0"/>
                </a:lnTo>
                <a:lnTo>
                  <a:pt x="1150255" y="900446"/>
                </a:lnTo>
                <a:lnTo>
                  <a:pt x="0" y="90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91023" y="109558"/>
            <a:ext cx="16230600" cy="121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FAKE WEBSITES &amp; HTTPS MYTHS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1A82D7-D133-2577-F406-BDC992213842}"/>
                  </a:ext>
                </a:extLst>
              </p14:cNvPr>
              <p14:cNvContentPartPr/>
              <p14:nvPr/>
            </p14:nvContentPartPr>
            <p14:xfrm>
              <a:off x="7503840" y="589320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1A82D7-D133-2577-F406-BDC9922138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94480" y="58838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46310" y="-3920329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401417">
            <a:off x="-689144" y="-1167321"/>
            <a:ext cx="1812532" cy="2334643"/>
          </a:xfrm>
          <a:custGeom>
            <a:avLst/>
            <a:gdLst/>
            <a:ahLst/>
            <a:cxnLst/>
            <a:rect l="l" t="t" r="r" b="b"/>
            <a:pathLst>
              <a:path w="1812532" h="2334643">
                <a:moveTo>
                  <a:pt x="0" y="0"/>
                </a:moveTo>
                <a:lnTo>
                  <a:pt x="1812532" y="0"/>
                </a:lnTo>
                <a:lnTo>
                  <a:pt x="1812532" y="2334642"/>
                </a:lnTo>
                <a:lnTo>
                  <a:pt x="0" y="2334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2041753"/>
            <a:ext cx="1092124" cy="394530"/>
          </a:xfrm>
          <a:custGeom>
            <a:avLst/>
            <a:gdLst/>
            <a:ahLst/>
            <a:cxnLst/>
            <a:rect l="l" t="t" r="r" b="b"/>
            <a:pathLst>
              <a:path w="1092124" h="394530">
                <a:moveTo>
                  <a:pt x="0" y="0"/>
                </a:moveTo>
                <a:lnTo>
                  <a:pt x="1092124" y="0"/>
                </a:lnTo>
                <a:lnTo>
                  <a:pt x="1092124" y="394529"/>
                </a:lnTo>
                <a:lnTo>
                  <a:pt x="0" y="394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3139927"/>
            <a:ext cx="1092124" cy="394530"/>
          </a:xfrm>
          <a:custGeom>
            <a:avLst/>
            <a:gdLst/>
            <a:ahLst/>
            <a:cxnLst/>
            <a:rect l="l" t="t" r="r" b="b"/>
            <a:pathLst>
              <a:path w="1092124" h="394530">
                <a:moveTo>
                  <a:pt x="0" y="0"/>
                </a:moveTo>
                <a:lnTo>
                  <a:pt x="1092124" y="0"/>
                </a:lnTo>
                <a:lnTo>
                  <a:pt x="1092124" y="394529"/>
                </a:lnTo>
                <a:lnTo>
                  <a:pt x="0" y="394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4460586"/>
            <a:ext cx="1092124" cy="394530"/>
          </a:xfrm>
          <a:custGeom>
            <a:avLst/>
            <a:gdLst/>
            <a:ahLst/>
            <a:cxnLst/>
            <a:rect l="l" t="t" r="r" b="b"/>
            <a:pathLst>
              <a:path w="1092124" h="394530">
                <a:moveTo>
                  <a:pt x="0" y="0"/>
                </a:moveTo>
                <a:lnTo>
                  <a:pt x="1092124" y="0"/>
                </a:lnTo>
                <a:lnTo>
                  <a:pt x="1092124" y="394530"/>
                </a:lnTo>
                <a:lnTo>
                  <a:pt x="0" y="39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7383488"/>
            <a:ext cx="1092124" cy="394530"/>
          </a:xfrm>
          <a:custGeom>
            <a:avLst/>
            <a:gdLst/>
            <a:ahLst/>
            <a:cxnLst/>
            <a:rect l="l" t="t" r="r" b="b"/>
            <a:pathLst>
              <a:path w="1092124" h="394530">
                <a:moveTo>
                  <a:pt x="0" y="0"/>
                </a:moveTo>
                <a:lnTo>
                  <a:pt x="1092124" y="0"/>
                </a:lnTo>
                <a:lnTo>
                  <a:pt x="1092124" y="394530"/>
                </a:lnTo>
                <a:lnTo>
                  <a:pt x="0" y="39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492295"/>
            <a:ext cx="1092124" cy="394530"/>
          </a:xfrm>
          <a:custGeom>
            <a:avLst/>
            <a:gdLst/>
            <a:ahLst/>
            <a:cxnLst/>
            <a:rect l="l" t="t" r="r" b="b"/>
            <a:pathLst>
              <a:path w="1092124" h="394530">
                <a:moveTo>
                  <a:pt x="0" y="0"/>
                </a:moveTo>
                <a:lnTo>
                  <a:pt x="1092124" y="0"/>
                </a:lnTo>
                <a:lnTo>
                  <a:pt x="1092124" y="394530"/>
                </a:lnTo>
                <a:lnTo>
                  <a:pt x="0" y="39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938642" y="821038"/>
            <a:ext cx="1986609" cy="2359903"/>
          </a:xfrm>
          <a:custGeom>
            <a:avLst/>
            <a:gdLst/>
            <a:ahLst/>
            <a:cxnLst/>
            <a:rect l="l" t="t" r="r" b="b"/>
            <a:pathLst>
              <a:path w="1986609" h="2359903">
                <a:moveTo>
                  <a:pt x="0" y="0"/>
                </a:moveTo>
                <a:lnTo>
                  <a:pt x="1986610" y="0"/>
                </a:lnTo>
                <a:lnTo>
                  <a:pt x="1986610" y="2359903"/>
                </a:lnTo>
                <a:lnTo>
                  <a:pt x="0" y="2359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036042" y="1506498"/>
            <a:ext cx="4389861" cy="3151353"/>
          </a:xfrm>
          <a:custGeom>
            <a:avLst/>
            <a:gdLst/>
            <a:ahLst/>
            <a:cxnLst/>
            <a:rect l="l" t="t" r="r" b="b"/>
            <a:pathLst>
              <a:path w="4389861" h="3151353">
                <a:moveTo>
                  <a:pt x="0" y="0"/>
                </a:moveTo>
                <a:lnTo>
                  <a:pt x="4389861" y="0"/>
                </a:lnTo>
                <a:lnTo>
                  <a:pt x="4389861" y="3151353"/>
                </a:lnTo>
                <a:lnTo>
                  <a:pt x="0" y="31513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648" r="-28614" b="-235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3352088" y="5822210"/>
            <a:ext cx="3341257" cy="3122557"/>
          </a:xfrm>
          <a:custGeom>
            <a:avLst/>
            <a:gdLst/>
            <a:ahLst/>
            <a:cxnLst/>
            <a:rect l="l" t="t" r="r" b="b"/>
            <a:pathLst>
              <a:path w="3341257" h="3122557">
                <a:moveTo>
                  <a:pt x="3341257" y="0"/>
                </a:moveTo>
                <a:lnTo>
                  <a:pt x="0" y="0"/>
                </a:lnTo>
                <a:lnTo>
                  <a:pt x="0" y="3122557"/>
                </a:lnTo>
                <a:lnTo>
                  <a:pt x="3341257" y="3122557"/>
                </a:lnTo>
                <a:lnTo>
                  <a:pt x="334125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026813" y="211421"/>
            <a:ext cx="14234375" cy="121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CASE STUDY: THE "SHARK TANK" SCAM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3085" y="1713351"/>
            <a:ext cx="2822250" cy="73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65"/>
              </a:lnSpc>
              <a:spcBef>
                <a:spcPct val="0"/>
              </a:spcBef>
            </a:pPr>
            <a:r>
              <a:rPr lang="en-US" sz="4804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VICTIM 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0923" y="2315874"/>
            <a:ext cx="12450350" cy="522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6"/>
              </a:lnSpc>
              <a:spcBef>
                <a:spcPct val="0"/>
              </a:spcBef>
            </a:pPr>
            <a:r>
              <a:rPr lang="en-US" sz="3363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Barbara Corcoran (Star of TV show Shark Tank).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3085" y="2873173"/>
            <a:ext cx="2822250" cy="73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65"/>
              </a:lnSpc>
              <a:spcBef>
                <a:spcPct val="0"/>
              </a:spcBef>
            </a:pPr>
            <a:r>
              <a:rPr lang="en-US" sz="4804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SCAM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10923" y="3518107"/>
            <a:ext cx="12450350" cy="522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6"/>
              </a:lnSpc>
              <a:spcBef>
                <a:spcPct val="0"/>
              </a:spcBef>
            </a:pPr>
            <a:r>
              <a:rPr lang="en-US" sz="3363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Email Phishing using a fake name.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3085" y="4113505"/>
            <a:ext cx="3422221" cy="73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65"/>
              </a:lnSpc>
              <a:spcBef>
                <a:spcPct val="0"/>
              </a:spcBef>
            </a:pPr>
            <a:r>
              <a:rPr lang="en-US" sz="4804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METHOD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40156" y="4788617"/>
            <a:ext cx="15186665" cy="2295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bookkeeper received an email asking to wire $388,000 for a "real estate renovation."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email looked like it came from Barbara’s assistant.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Trick: The scammer changed one letter in the email address (Typo squatting).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             - Real: assistant@barbaracorcoran.com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             - Fake: assistant@barbaracorcorn.com (Missing the 'a' in Corcoran).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3085" y="7141623"/>
            <a:ext cx="3422221" cy="73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65"/>
              </a:lnSpc>
              <a:spcBef>
                <a:spcPct val="0"/>
              </a:spcBef>
            </a:pPr>
            <a:r>
              <a:rPr lang="en-US" sz="4804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RESULT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15335" y="7241087"/>
            <a:ext cx="12859192" cy="52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The money was sent immediately. It was lost.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3085" y="8154563"/>
            <a:ext cx="4388372" cy="73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65"/>
              </a:lnSpc>
              <a:spcBef>
                <a:spcPct val="0"/>
              </a:spcBef>
            </a:pPr>
            <a:r>
              <a:rPr lang="en-US" sz="4804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LESSON LEARNED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40156" y="8896350"/>
            <a:ext cx="16391773" cy="92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5602" lvl="1" indent="-332801" algn="l">
              <a:lnSpc>
                <a:spcPts val="3699"/>
              </a:lnSpc>
              <a:buFont typeface="Arial"/>
              <a:buChar char="•"/>
            </a:pPr>
            <a:r>
              <a:rPr lang="en-US" sz="3082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✅ Check the Spelling: Always read email addresses letter-by-letter.</a:t>
            </a:r>
          </a:p>
          <a:p>
            <a:pPr marL="665602" lvl="1" indent="-332801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3082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✅ Double-Check Payments: If someone asks for money via email, call them on the phone to confirm.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4" y="4269079"/>
            <a:ext cx="18291417" cy="6164267"/>
            <a:chOff x="0" y="0"/>
            <a:chExt cx="4817492" cy="1623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492" cy="1623510"/>
            </a:xfrm>
            <a:custGeom>
              <a:avLst/>
              <a:gdLst/>
              <a:ahLst/>
              <a:cxnLst/>
              <a:rect l="l" t="t" r="r" b="b"/>
              <a:pathLst>
                <a:path w="4817492" h="1623510">
                  <a:moveTo>
                    <a:pt x="0" y="0"/>
                  </a:moveTo>
                  <a:lnTo>
                    <a:pt x="4817492" y="0"/>
                  </a:lnTo>
                  <a:lnTo>
                    <a:pt x="4817492" y="1623510"/>
                  </a:lnTo>
                  <a:lnTo>
                    <a:pt x="0" y="16235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7492" cy="1652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54" y="2032166"/>
            <a:ext cx="4452924" cy="684884"/>
            <a:chOff x="0" y="0"/>
            <a:chExt cx="1172787" cy="1803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2787" cy="180381"/>
            </a:xfrm>
            <a:custGeom>
              <a:avLst/>
              <a:gdLst/>
              <a:ahLst/>
              <a:cxnLst/>
              <a:rect l="l" t="t" r="r" b="b"/>
              <a:pathLst>
                <a:path w="1172787" h="180381">
                  <a:moveTo>
                    <a:pt x="0" y="0"/>
                  </a:moveTo>
                  <a:lnTo>
                    <a:pt x="1172787" y="0"/>
                  </a:lnTo>
                  <a:lnTo>
                    <a:pt x="1172787" y="180381"/>
                  </a:lnTo>
                  <a:lnTo>
                    <a:pt x="0" y="180381"/>
                  </a:lnTo>
                  <a:close/>
                </a:path>
              </a:pathLst>
            </a:custGeom>
            <a:solidFill>
              <a:srgbClr val="FDF7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72787" cy="208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2645456" y="-3557029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9144854" y="4269079"/>
            <a:ext cx="0" cy="61642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854" y="8743950"/>
            <a:ext cx="18945568" cy="3086100"/>
            <a:chOff x="0" y="0"/>
            <a:chExt cx="4989779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9779" cy="812800"/>
            </a:xfrm>
            <a:custGeom>
              <a:avLst/>
              <a:gdLst/>
              <a:ahLst/>
              <a:cxnLst/>
              <a:rect l="l" t="t" r="r" b="b"/>
              <a:pathLst>
                <a:path w="4989779" h="812800">
                  <a:moveTo>
                    <a:pt x="0" y="0"/>
                  </a:moveTo>
                  <a:lnTo>
                    <a:pt x="4989779" y="0"/>
                  </a:lnTo>
                  <a:lnTo>
                    <a:pt x="498977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989779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156299" y="8743950"/>
            <a:ext cx="2631262" cy="2186339"/>
          </a:xfrm>
          <a:custGeom>
            <a:avLst/>
            <a:gdLst/>
            <a:ahLst/>
            <a:cxnLst/>
            <a:rect l="l" t="t" r="r" b="b"/>
            <a:pathLst>
              <a:path w="2631262" h="2186339">
                <a:moveTo>
                  <a:pt x="0" y="0"/>
                </a:moveTo>
                <a:lnTo>
                  <a:pt x="2631261" y="0"/>
                </a:lnTo>
                <a:lnTo>
                  <a:pt x="2631261" y="2186339"/>
                </a:lnTo>
                <a:lnTo>
                  <a:pt x="0" y="218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-854" y="4288129"/>
            <a:ext cx="183360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518339" y="5567921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0479129" y="5548871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320455" y="7939844"/>
            <a:ext cx="3547372" cy="2567411"/>
          </a:xfrm>
          <a:custGeom>
            <a:avLst/>
            <a:gdLst/>
            <a:ahLst/>
            <a:cxnLst/>
            <a:rect l="l" t="t" r="r" b="b"/>
            <a:pathLst>
              <a:path w="3547372" h="2567411">
                <a:moveTo>
                  <a:pt x="0" y="0"/>
                </a:moveTo>
                <a:lnTo>
                  <a:pt x="3547372" y="0"/>
                </a:lnTo>
                <a:lnTo>
                  <a:pt x="3547372" y="2567411"/>
                </a:lnTo>
                <a:lnTo>
                  <a:pt x="0" y="2567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592683" y="7859692"/>
            <a:ext cx="2563571" cy="2573654"/>
          </a:xfrm>
          <a:custGeom>
            <a:avLst/>
            <a:gdLst/>
            <a:ahLst/>
            <a:cxnLst/>
            <a:rect l="l" t="t" r="r" b="b"/>
            <a:pathLst>
              <a:path w="2563571" h="2573654">
                <a:moveTo>
                  <a:pt x="0" y="0"/>
                </a:moveTo>
                <a:lnTo>
                  <a:pt x="2563571" y="0"/>
                </a:lnTo>
                <a:lnTo>
                  <a:pt x="2563571" y="2573653"/>
                </a:lnTo>
                <a:lnTo>
                  <a:pt x="0" y="2573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226917" y="228583"/>
            <a:ext cx="11834165" cy="121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HOW PHISHING TRICKS YOU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6241" y="2041691"/>
            <a:ext cx="5585398" cy="67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78"/>
              </a:lnSpc>
              <a:spcBef>
                <a:spcPct val="0"/>
              </a:spcBef>
            </a:pPr>
            <a:r>
              <a:rPr lang="en-US" sz="4565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PSYCHOLOGY 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1556" y="2813299"/>
            <a:ext cx="16502842" cy="121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3"/>
              </a:lnSpc>
              <a:spcBef>
                <a:spcPct val="0"/>
              </a:spcBef>
            </a:pPr>
            <a:r>
              <a:rPr lang="en-US" sz="3994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Hackers play with your emotions, not your logic — they make you react fast without thinking.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52393" y="4819206"/>
            <a:ext cx="3511450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COMMON TRICKS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5815571"/>
            <a:ext cx="9144854" cy="160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👨‍💼 Authority : Pretend to be your boss or IT team</a:t>
            </a:r>
          </a:p>
          <a:p>
            <a:pPr marL="755651" lvl="1" indent="-377825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😨 Fear        : “Your account will be blocked!”</a:t>
            </a:r>
          </a:p>
          <a:p>
            <a:pPr marL="755651" lvl="1" indent="-377825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⏰ Urgency   : “Act now or lose access!”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25687" y="4795829"/>
            <a:ext cx="4963161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HOW TO OUTSMART THEM: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44854" y="5812745"/>
            <a:ext cx="8914535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 algn="l">
              <a:lnSpc>
                <a:spcPts val="42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Stop and read carefully</a:t>
            </a:r>
          </a:p>
          <a:p>
            <a:pPr marL="755651" lvl="1" indent="-377825" algn="l">
              <a:lnSpc>
                <a:spcPts val="42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Verify the sender through a different channel (phone/chat)</a:t>
            </a:r>
          </a:p>
          <a:p>
            <a:pPr marL="755651" lvl="1" indent="-377825" algn="l">
              <a:lnSpc>
                <a:spcPts val="42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Ask yourself → “Why do they want me to act so fast?”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5958" y="3092922"/>
            <a:ext cx="5373819" cy="4121882"/>
            <a:chOff x="0" y="0"/>
            <a:chExt cx="1415327" cy="10855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5327" cy="1085598"/>
            </a:xfrm>
            <a:custGeom>
              <a:avLst/>
              <a:gdLst/>
              <a:ahLst/>
              <a:cxnLst/>
              <a:rect l="l" t="t" r="r" b="b"/>
              <a:pathLst>
                <a:path w="1415327" h="1085598">
                  <a:moveTo>
                    <a:pt x="0" y="0"/>
                  </a:moveTo>
                  <a:lnTo>
                    <a:pt x="1415327" y="0"/>
                  </a:lnTo>
                  <a:lnTo>
                    <a:pt x="1415327" y="1085598"/>
                  </a:lnTo>
                  <a:lnTo>
                    <a:pt x="0" y="1085598"/>
                  </a:lnTo>
                  <a:close/>
                </a:path>
              </a:pathLst>
            </a:custGeom>
            <a:solidFill>
              <a:srgbClr val="FFF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15327" cy="111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57091" y="3092922"/>
            <a:ext cx="5373819" cy="4121882"/>
            <a:chOff x="0" y="0"/>
            <a:chExt cx="1415327" cy="10855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5327" cy="1085598"/>
            </a:xfrm>
            <a:custGeom>
              <a:avLst/>
              <a:gdLst/>
              <a:ahLst/>
              <a:cxnLst/>
              <a:rect l="l" t="t" r="r" b="b"/>
              <a:pathLst>
                <a:path w="1415327" h="1085598">
                  <a:moveTo>
                    <a:pt x="0" y="0"/>
                  </a:moveTo>
                  <a:lnTo>
                    <a:pt x="1415327" y="0"/>
                  </a:lnTo>
                  <a:lnTo>
                    <a:pt x="1415327" y="1085598"/>
                  </a:lnTo>
                  <a:lnTo>
                    <a:pt x="0" y="1085598"/>
                  </a:lnTo>
                  <a:close/>
                </a:path>
              </a:pathLst>
            </a:custGeom>
            <a:solidFill>
              <a:srgbClr val="FFF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15327" cy="111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88109" y="3092922"/>
            <a:ext cx="5373819" cy="4121882"/>
            <a:chOff x="0" y="0"/>
            <a:chExt cx="1415327" cy="10855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5327" cy="1085598"/>
            </a:xfrm>
            <a:custGeom>
              <a:avLst/>
              <a:gdLst/>
              <a:ahLst/>
              <a:cxnLst/>
              <a:rect l="l" t="t" r="r" b="b"/>
              <a:pathLst>
                <a:path w="1415327" h="1085598">
                  <a:moveTo>
                    <a:pt x="0" y="0"/>
                  </a:moveTo>
                  <a:lnTo>
                    <a:pt x="1415327" y="0"/>
                  </a:lnTo>
                  <a:lnTo>
                    <a:pt x="1415327" y="1085598"/>
                  </a:lnTo>
                  <a:lnTo>
                    <a:pt x="0" y="1085598"/>
                  </a:lnTo>
                  <a:close/>
                </a:path>
              </a:pathLst>
            </a:custGeom>
            <a:solidFill>
              <a:srgbClr val="FFF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15327" cy="111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630832" y="395927"/>
            <a:ext cx="11026336" cy="90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2"/>
              </a:lnSpc>
            </a:pPr>
            <a:r>
              <a:rPr lang="en-US" sz="6752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WHY</a:t>
            </a:r>
            <a:r>
              <a:rPr lang="en-US" sz="6752" u="none" strike="noStrik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PHISHING IS DANGEROUS</a:t>
            </a:r>
          </a:p>
        </p:txBody>
      </p:sp>
      <p:sp>
        <p:nvSpPr>
          <p:cNvPr id="13" name="Freeform 13"/>
          <p:cNvSpPr/>
          <p:nvPr/>
        </p:nvSpPr>
        <p:spPr>
          <a:xfrm rot="-735965" flipV="1">
            <a:off x="13057937" y="287465"/>
            <a:ext cx="945309" cy="371249"/>
          </a:xfrm>
          <a:custGeom>
            <a:avLst/>
            <a:gdLst/>
            <a:ahLst/>
            <a:cxnLst/>
            <a:rect l="l" t="t" r="r" b="b"/>
            <a:pathLst>
              <a:path w="945309" h="371249">
                <a:moveTo>
                  <a:pt x="0" y="371248"/>
                </a:moveTo>
                <a:lnTo>
                  <a:pt x="945309" y="371248"/>
                </a:lnTo>
                <a:lnTo>
                  <a:pt x="945309" y="0"/>
                </a:lnTo>
                <a:lnTo>
                  <a:pt x="0" y="0"/>
                </a:lnTo>
                <a:lnTo>
                  <a:pt x="0" y="37124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735965" flipV="1">
            <a:off x="2840213" y="368280"/>
            <a:ext cx="945309" cy="371249"/>
          </a:xfrm>
          <a:custGeom>
            <a:avLst/>
            <a:gdLst/>
            <a:ahLst/>
            <a:cxnLst/>
            <a:rect l="l" t="t" r="r" b="b"/>
            <a:pathLst>
              <a:path w="945309" h="371249">
                <a:moveTo>
                  <a:pt x="0" y="371249"/>
                </a:moveTo>
                <a:lnTo>
                  <a:pt x="945309" y="371249"/>
                </a:lnTo>
                <a:lnTo>
                  <a:pt x="945309" y="0"/>
                </a:lnTo>
                <a:lnTo>
                  <a:pt x="0" y="0"/>
                </a:lnTo>
                <a:lnTo>
                  <a:pt x="0" y="3712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25958" y="2571306"/>
            <a:ext cx="790832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3000" u="none" strike="noStrik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PHISHING DAMAGES PEOPLE, COMPANIES, AND SOCIETY.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0477" y="8354919"/>
            <a:ext cx="15621451" cy="1381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  <a:spcBef>
                <a:spcPct val="0"/>
              </a:spcBef>
            </a:pPr>
            <a:r>
              <a:rPr lang="en-US" sz="4572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ATTACKS FOUND WITHIN 200 DAYS SAVE ABOUT $1.2 MILLION ON AVERAGE.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488" y="3325762"/>
            <a:ext cx="2794000" cy="9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FOR YOU: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4251" y="4659328"/>
            <a:ext cx="4437232" cy="169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💸 MONEY LOSS </a:t>
            </a:r>
          </a:p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🔐 IDENTITY THEFT </a:t>
            </a:r>
          </a:p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😞 STRESS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36292" y="3325762"/>
            <a:ext cx="4815417" cy="9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FOR COMPANIES: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5384" y="4659328"/>
            <a:ext cx="4437232" cy="169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📉 AVERAGE LOSS  </a:t>
            </a:r>
          </a:p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💸 $4.88 MILLION </a:t>
            </a:r>
          </a:p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🏢 REPUTATION HIT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17102" y="3325762"/>
            <a:ext cx="3915834" cy="9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WORLDWIDE: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06855" y="4773909"/>
            <a:ext cx="4936327" cy="111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683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OVER $16.6 BILLION LOST YEARLY TO CYBERCRIME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0404" y="7456208"/>
            <a:ext cx="3249083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💡FACT : </a:t>
            </a:r>
          </a:p>
        </p:txBody>
      </p:sp>
      <p:sp>
        <p:nvSpPr>
          <p:cNvPr id="24" name="Freeform 24"/>
          <p:cNvSpPr/>
          <p:nvPr/>
        </p:nvSpPr>
        <p:spPr>
          <a:xfrm rot="-1274089">
            <a:off x="-323878" y="6246063"/>
            <a:ext cx="4296483" cy="10790255"/>
          </a:xfrm>
          <a:custGeom>
            <a:avLst/>
            <a:gdLst/>
            <a:ahLst/>
            <a:cxnLst/>
            <a:rect l="l" t="t" r="r" b="b"/>
            <a:pathLst>
              <a:path w="4296483" h="10790255">
                <a:moveTo>
                  <a:pt x="0" y="0"/>
                </a:moveTo>
                <a:lnTo>
                  <a:pt x="4296483" y="0"/>
                </a:lnTo>
                <a:lnTo>
                  <a:pt x="4296483" y="10790255"/>
                </a:lnTo>
                <a:lnTo>
                  <a:pt x="0" y="10790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693130">
            <a:off x="14126621" y="-5395128"/>
            <a:ext cx="4296483" cy="10790255"/>
          </a:xfrm>
          <a:custGeom>
            <a:avLst/>
            <a:gdLst/>
            <a:ahLst/>
            <a:cxnLst/>
            <a:rect l="l" t="t" r="r" b="b"/>
            <a:pathLst>
              <a:path w="4296483" h="10790255">
                <a:moveTo>
                  <a:pt x="0" y="0"/>
                </a:moveTo>
                <a:lnTo>
                  <a:pt x="4296484" y="0"/>
                </a:lnTo>
                <a:lnTo>
                  <a:pt x="4296484" y="10790256"/>
                </a:lnTo>
                <a:lnTo>
                  <a:pt x="0" y="10790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9480" y="5143500"/>
            <a:ext cx="5678927" cy="5805595"/>
          </a:xfrm>
          <a:custGeom>
            <a:avLst/>
            <a:gdLst/>
            <a:ahLst/>
            <a:cxnLst/>
            <a:rect l="l" t="t" r="r" b="b"/>
            <a:pathLst>
              <a:path w="5678927" h="5805595">
                <a:moveTo>
                  <a:pt x="0" y="0"/>
                </a:moveTo>
                <a:lnTo>
                  <a:pt x="5678927" y="0"/>
                </a:lnTo>
                <a:lnTo>
                  <a:pt x="5678927" y="5805595"/>
                </a:lnTo>
                <a:lnTo>
                  <a:pt x="0" y="580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47548" y="1798769"/>
            <a:ext cx="8810799" cy="4958257"/>
            <a:chOff x="0" y="0"/>
            <a:chExt cx="2320540" cy="13058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20540" cy="1305878"/>
            </a:xfrm>
            <a:custGeom>
              <a:avLst/>
              <a:gdLst/>
              <a:ahLst/>
              <a:cxnLst/>
              <a:rect l="l" t="t" r="r" b="b"/>
              <a:pathLst>
                <a:path w="2320540" h="1305878">
                  <a:moveTo>
                    <a:pt x="0" y="0"/>
                  </a:moveTo>
                  <a:lnTo>
                    <a:pt x="2320540" y="0"/>
                  </a:lnTo>
                  <a:lnTo>
                    <a:pt x="2320540" y="1305878"/>
                  </a:lnTo>
                  <a:lnTo>
                    <a:pt x="0" y="1305878"/>
                  </a:lnTo>
                  <a:close/>
                </a:path>
              </a:pathLst>
            </a:custGeom>
            <a:solidFill>
              <a:srgbClr val="FFF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320540" cy="1334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33385" y="521207"/>
            <a:ext cx="5678927" cy="5805595"/>
          </a:xfrm>
          <a:custGeom>
            <a:avLst/>
            <a:gdLst/>
            <a:ahLst/>
            <a:cxnLst/>
            <a:rect l="l" t="t" r="r" b="b"/>
            <a:pathLst>
              <a:path w="5678927" h="5805595">
                <a:moveTo>
                  <a:pt x="0" y="0"/>
                </a:moveTo>
                <a:lnTo>
                  <a:pt x="5678927" y="0"/>
                </a:lnTo>
                <a:lnTo>
                  <a:pt x="5678927" y="5805594"/>
                </a:lnTo>
                <a:lnTo>
                  <a:pt x="0" y="5805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601200" y="5143500"/>
            <a:ext cx="8105107" cy="4114800"/>
            <a:chOff x="0" y="0"/>
            <a:chExt cx="2134678" cy="1083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4678" cy="1083733"/>
            </a:xfrm>
            <a:custGeom>
              <a:avLst/>
              <a:gdLst/>
              <a:ahLst/>
              <a:cxnLst/>
              <a:rect l="l" t="t" r="r" b="b"/>
              <a:pathLst>
                <a:path w="2134678" h="1083733">
                  <a:moveTo>
                    <a:pt x="0" y="0"/>
                  </a:moveTo>
                  <a:lnTo>
                    <a:pt x="2134678" y="0"/>
                  </a:lnTo>
                  <a:lnTo>
                    <a:pt x="2134678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FF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134678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09762" y="395927"/>
            <a:ext cx="11068477" cy="90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2"/>
              </a:lnSpc>
            </a:pPr>
            <a:r>
              <a:rPr lang="en-US" sz="6752" u="none" strike="noStrik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PHISHING FACTS &amp; WARNING SIGNS</a:t>
            </a:r>
          </a:p>
        </p:txBody>
      </p:sp>
      <p:sp>
        <p:nvSpPr>
          <p:cNvPr id="12" name="Freeform 12"/>
          <p:cNvSpPr/>
          <p:nvPr/>
        </p:nvSpPr>
        <p:spPr>
          <a:xfrm rot="-654460" flipV="1">
            <a:off x="14393937" y="249517"/>
            <a:ext cx="945309" cy="371249"/>
          </a:xfrm>
          <a:custGeom>
            <a:avLst/>
            <a:gdLst/>
            <a:ahLst/>
            <a:cxnLst/>
            <a:rect l="l" t="t" r="r" b="b"/>
            <a:pathLst>
              <a:path w="945309" h="371249">
                <a:moveTo>
                  <a:pt x="0" y="371248"/>
                </a:moveTo>
                <a:lnTo>
                  <a:pt x="945309" y="371248"/>
                </a:lnTo>
                <a:lnTo>
                  <a:pt x="945309" y="0"/>
                </a:lnTo>
                <a:lnTo>
                  <a:pt x="0" y="0"/>
                </a:lnTo>
                <a:lnTo>
                  <a:pt x="0" y="3712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3433517" flipV="1">
            <a:off x="3433938" y="1115249"/>
            <a:ext cx="945309" cy="371249"/>
          </a:xfrm>
          <a:custGeom>
            <a:avLst/>
            <a:gdLst/>
            <a:ahLst/>
            <a:cxnLst/>
            <a:rect l="l" t="t" r="r" b="b"/>
            <a:pathLst>
              <a:path w="945309" h="371249">
                <a:moveTo>
                  <a:pt x="0" y="371248"/>
                </a:moveTo>
                <a:lnTo>
                  <a:pt x="945309" y="371248"/>
                </a:lnTo>
                <a:lnTo>
                  <a:pt x="945309" y="0"/>
                </a:lnTo>
                <a:lnTo>
                  <a:pt x="0" y="0"/>
                </a:lnTo>
                <a:lnTo>
                  <a:pt x="0" y="3712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47548" y="3318500"/>
            <a:ext cx="8810799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9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68 % of breaches = human error</a:t>
            </a:r>
          </a:p>
          <a:p>
            <a:pPr marL="820419" lvl="1" indent="-410209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64 % of companies hit by fake business emails (BEC)</a:t>
            </a:r>
          </a:p>
          <a:p>
            <a:pPr marL="820419" lvl="1" indent="-410209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94 % of malware sent by email</a:t>
            </a:r>
          </a:p>
          <a:p>
            <a:pPr marL="820419" lvl="1" indent="-410209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1 million + phishing attacks in Q1 2025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</p:txBody>
      </p:sp>
      <p:sp>
        <p:nvSpPr>
          <p:cNvPr id="15" name="Freeform 15"/>
          <p:cNvSpPr/>
          <p:nvPr/>
        </p:nvSpPr>
        <p:spPr>
          <a:xfrm rot="-1274089">
            <a:off x="-323878" y="6246063"/>
            <a:ext cx="4296483" cy="10790255"/>
          </a:xfrm>
          <a:custGeom>
            <a:avLst/>
            <a:gdLst/>
            <a:ahLst/>
            <a:cxnLst/>
            <a:rect l="l" t="t" r="r" b="b"/>
            <a:pathLst>
              <a:path w="4296483" h="10790255">
                <a:moveTo>
                  <a:pt x="0" y="0"/>
                </a:moveTo>
                <a:lnTo>
                  <a:pt x="4296483" y="0"/>
                </a:lnTo>
                <a:lnTo>
                  <a:pt x="4296483" y="10790255"/>
                </a:lnTo>
                <a:lnTo>
                  <a:pt x="0" y="10790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1693130">
            <a:off x="14126621" y="-5395128"/>
            <a:ext cx="4296483" cy="10790255"/>
          </a:xfrm>
          <a:custGeom>
            <a:avLst/>
            <a:gdLst/>
            <a:ahLst/>
            <a:cxnLst/>
            <a:rect l="l" t="t" r="r" b="b"/>
            <a:pathLst>
              <a:path w="4296483" h="10790255">
                <a:moveTo>
                  <a:pt x="0" y="0"/>
                </a:moveTo>
                <a:lnTo>
                  <a:pt x="4296484" y="0"/>
                </a:lnTo>
                <a:lnTo>
                  <a:pt x="4296484" y="10790256"/>
                </a:lnTo>
                <a:lnTo>
                  <a:pt x="0" y="10790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379250" y="7252326"/>
            <a:ext cx="3147395" cy="2500748"/>
          </a:xfrm>
          <a:custGeom>
            <a:avLst/>
            <a:gdLst/>
            <a:ahLst/>
            <a:cxnLst/>
            <a:rect l="l" t="t" r="r" b="b"/>
            <a:pathLst>
              <a:path w="3147395" h="2500748">
                <a:moveTo>
                  <a:pt x="0" y="0"/>
                </a:moveTo>
                <a:lnTo>
                  <a:pt x="3147395" y="0"/>
                </a:lnTo>
                <a:lnTo>
                  <a:pt x="3147395" y="2500748"/>
                </a:lnTo>
                <a:lnTo>
                  <a:pt x="0" y="25007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1489956" y="2085214"/>
            <a:ext cx="3565785" cy="2677581"/>
          </a:xfrm>
          <a:custGeom>
            <a:avLst/>
            <a:gdLst/>
            <a:ahLst/>
            <a:cxnLst/>
            <a:rect l="l" t="t" r="r" b="b"/>
            <a:pathLst>
              <a:path w="3565785" h="2677581">
                <a:moveTo>
                  <a:pt x="0" y="0"/>
                </a:moveTo>
                <a:lnTo>
                  <a:pt x="3565785" y="0"/>
                </a:lnTo>
                <a:lnTo>
                  <a:pt x="3565785" y="2677580"/>
                </a:lnTo>
                <a:lnTo>
                  <a:pt x="0" y="26775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45590" y="2085214"/>
            <a:ext cx="7056979" cy="1057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6999" u="sng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2025 QUICK STATS: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77141" y="5367539"/>
            <a:ext cx="5672667" cy="9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 u="sng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RED FLAGS TO SPOT: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77141" y="6498934"/>
            <a:ext cx="7517389" cy="221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sz="3683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✅ Too-good-to-be-true offers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sz="3683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⚠️ Urgent or threatening tone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sz="3683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🔍 Misspelled domains or fake links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sz="3683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🖱️ Hover links to see the real site</a:t>
            </a:r>
          </a:p>
        </p:txBody>
      </p:sp>
      <p:sp>
        <p:nvSpPr>
          <p:cNvPr id="22" name="Freeform 22"/>
          <p:cNvSpPr/>
          <p:nvPr/>
        </p:nvSpPr>
        <p:spPr>
          <a:xfrm>
            <a:off x="691929" y="7577349"/>
            <a:ext cx="1781355" cy="1680951"/>
          </a:xfrm>
          <a:custGeom>
            <a:avLst/>
            <a:gdLst/>
            <a:ahLst/>
            <a:cxnLst/>
            <a:rect l="l" t="t" r="r" b="b"/>
            <a:pathLst>
              <a:path w="1781355" h="1680951">
                <a:moveTo>
                  <a:pt x="0" y="0"/>
                </a:moveTo>
                <a:lnTo>
                  <a:pt x="1781355" y="0"/>
                </a:lnTo>
                <a:lnTo>
                  <a:pt x="1781355" y="1680951"/>
                </a:lnTo>
                <a:lnTo>
                  <a:pt x="0" y="1680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700744" y="-3169343"/>
            <a:ext cx="13219960" cy="18604044"/>
          </a:xfrm>
          <a:custGeom>
            <a:avLst/>
            <a:gdLst/>
            <a:ahLst/>
            <a:cxnLst/>
            <a:rect l="l" t="t" r="r" b="b"/>
            <a:pathLst>
              <a:path w="13219960" h="18604044">
                <a:moveTo>
                  <a:pt x="0" y="0"/>
                </a:moveTo>
                <a:lnTo>
                  <a:pt x="13219960" y="0"/>
                </a:lnTo>
                <a:lnTo>
                  <a:pt x="13219960" y="18604044"/>
                </a:lnTo>
                <a:lnTo>
                  <a:pt x="0" y="1860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433791">
            <a:off x="200396" y="9301784"/>
            <a:ext cx="979516" cy="2459973"/>
          </a:xfrm>
          <a:custGeom>
            <a:avLst/>
            <a:gdLst/>
            <a:ahLst/>
            <a:cxnLst/>
            <a:rect l="l" t="t" r="r" b="b"/>
            <a:pathLst>
              <a:path w="979516" h="2459973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914009">
            <a:off x="18013699" y="-714091"/>
            <a:ext cx="979516" cy="2459973"/>
          </a:xfrm>
          <a:custGeom>
            <a:avLst/>
            <a:gdLst/>
            <a:ahLst/>
            <a:cxnLst/>
            <a:rect l="l" t="t" r="r" b="b"/>
            <a:pathLst>
              <a:path w="979516" h="2459973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9401417">
            <a:off x="-689144" y="-1167321"/>
            <a:ext cx="1812532" cy="2334643"/>
          </a:xfrm>
          <a:custGeom>
            <a:avLst/>
            <a:gdLst/>
            <a:ahLst/>
            <a:cxnLst/>
            <a:rect l="l" t="t" r="r" b="b"/>
            <a:pathLst>
              <a:path w="1812532" h="2334643">
                <a:moveTo>
                  <a:pt x="0" y="0"/>
                </a:moveTo>
                <a:lnTo>
                  <a:pt x="1812532" y="0"/>
                </a:lnTo>
                <a:lnTo>
                  <a:pt x="1812532" y="2334642"/>
                </a:lnTo>
                <a:lnTo>
                  <a:pt x="0" y="2334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063503">
            <a:off x="-1288960" y="-1264751"/>
            <a:ext cx="2928123" cy="2411709"/>
          </a:xfrm>
          <a:custGeom>
            <a:avLst/>
            <a:gdLst/>
            <a:ahLst/>
            <a:cxnLst/>
            <a:rect l="l" t="t" r="r" b="b"/>
            <a:pathLst>
              <a:path w="2928123" h="2411709">
                <a:moveTo>
                  <a:pt x="0" y="0"/>
                </a:moveTo>
                <a:lnTo>
                  <a:pt x="2928123" y="0"/>
                </a:lnTo>
                <a:lnTo>
                  <a:pt x="2928123" y="2411709"/>
                </a:lnTo>
                <a:lnTo>
                  <a:pt x="0" y="2411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264371" y="2532341"/>
            <a:ext cx="18877117" cy="1019142"/>
            <a:chOff x="0" y="0"/>
            <a:chExt cx="4971751" cy="268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71751" cy="268416"/>
            </a:xfrm>
            <a:custGeom>
              <a:avLst/>
              <a:gdLst/>
              <a:ahLst/>
              <a:cxnLst/>
              <a:rect l="l" t="t" r="r" b="b"/>
              <a:pathLst>
                <a:path w="4971751" h="268416">
                  <a:moveTo>
                    <a:pt x="0" y="0"/>
                  </a:moveTo>
                  <a:lnTo>
                    <a:pt x="4971751" y="0"/>
                  </a:lnTo>
                  <a:lnTo>
                    <a:pt x="4971751" y="268416"/>
                  </a:lnTo>
                  <a:lnTo>
                    <a:pt x="0" y="268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971751" cy="287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9290" y="3744755"/>
            <a:ext cx="8664519" cy="454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924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Use a Password Manager</a:t>
            </a:r>
          </a:p>
          <a:p>
            <a:pPr marL="798829" lvl="1" indent="-399415" algn="l">
              <a:lnSpc>
                <a:spcPts val="924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Turn on Two-Fa</a:t>
            </a:r>
            <a:r>
              <a:rPr lang="en-US" sz="3699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ctor Aut</a:t>
            </a:r>
            <a:r>
              <a:rPr lang="en-US" sz="36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henticati</a:t>
            </a:r>
            <a:r>
              <a:rPr lang="en-US" sz="3699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on (MFA)</a:t>
            </a:r>
          </a:p>
          <a:p>
            <a:pPr marL="798829" lvl="1" indent="-399415" algn="l">
              <a:lnSpc>
                <a:spcPts val="9249"/>
              </a:lnSpc>
              <a:buFont typeface="Arial"/>
              <a:buChar char="•"/>
            </a:pPr>
            <a:r>
              <a:rPr lang="en-US" sz="3699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Keep your apps and</a:t>
            </a:r>
            <a:r>
              <a:rPr lang="en-US" sz="36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</a:t>
            </a:r>
            <a:r>
              <a:rPr lang="en-US" sz="3699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system updated</a:t>
            </a:r>
          </a:p>
          <a:p>
            <a:pPr marL="798829" lvl="1" indent="-399415" algn="l">
              <a:lnSpc>
                <a:spcPts val="9249"/>
              </a:lnSpc>
              <a:buFont typeface="Arial"/>
              <a:buChar char="•"/>
            </a:pPr>
            <a:r>
              <a:rPr lang="en-US" sz="3699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Report suspicious emails to security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94191" y="3744755"/>
            <a:ext cx="8993809" cy="454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9249"/>
              </a:lnSpc>
              <a:buFont typeface="Arial"/>
              <a:buChar char="•"/>
            </a:pPr>
            <a:r>
              <a:rPr lang="en-US" sz="3699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Use Secure Email</a:t>
            </a:r>
            <a:r>
              <a:rPr lang="en-US" sz="3699" u="none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Gateway (SEG)</a:t>
            </a:r>
          </a:p>
          <a:p>
            <a:pPr marL="798829" lvl="1" indent="-399415" algn="l">
              <a:lnSpc>
                <a:spcPts val="9249"/>
              </a:lnSpc>
              <a:buFont typeface="Arial"/>
              <a:buChar char="•"/>
            </a:pPr>
            <a:r>
              <a:rPr lang="en-US" sz="3699" u="none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Enable</a:t>
            </a:r>
            <a:r>
              <a:rPr lang="en-US" sz="3699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SPF, DKIM, DMARC f</a:t>
            </a:r>
            <a:r>
              <a:rPr lang="en-US" sz="3699" u="none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or domain security</a:t>
            </a:r>
          </a:p>
          <a:p>
            <a:pPr marL="798829" lvl="1" indent="-399415" algn="l">
              <a:lnSpc>
                <a:spcPts val="9249"/>
              </a:lnSpc>
              <a:buFont typeface="Arial"/>
              <a:buChar char="•"/>
            </a:pPr>
            <a:r>
              <a:rPr lang="en-US" sz="3699" u="none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Run simulated phishing</a:t>
            </a:r>
            <a:r>
              <a:rPr lang="en-US" sz="3699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tests for employees</a:t>
            </a:r>
          </a:p>
          <a:p>
            <a:pPr marL="798829" lvl="1" indent="-399415" algn="l">
              <a:lnSpc>
                <a:spcPts val="9249"/>
              </a:lnSpc>
              <a:buFont typeface="Arial"/>
              <a:buChar char="•"/>
            </a:pPr>
            <a:r>
              <a:rPr lang="en-US" sz="3699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Add a “Report Phishing” button</a:t>
            </a:r>
            <a:r>
              <a:rPr lang="en-US" sz="3699" u="none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in mail apps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-294558" y="11820709"/>
            <a:ext cx="18877117" cy="300382"/>
            <a:chOff x="0" y="0"/>
            <a:chExt cx="4971751" cy="791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751" cy="79113"/>
            </a:xfrm>
            <a:custGeom>
              <a:avLst/>
              <a:gdLst/>
              <a:ahLst/>
              <a:cxnLst/>
              <a:rect l="l" t="t" r="r" b="b"/>
              <a:pathLst>
                <a:path w="4971751" h="79113">
                  <a:moveTo>
                    <a:pt x="0" y="0"/>
                  </a:moveTo>
                  <a:lnTo>
                    <a:pt x="4971751" y="0"/>
                  </a:lnTo>
                  <a:lnTo>
                    <a:pt x="4971751" y="79113"/>
                  </a:lnTo>
                  <a:lnTo>
                    <a:pt x="0" y="7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971751" cy="98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9702831">
            <a:off x="16336680" y="9160717"/>
            <a:ext cx="2928123" cy="2411709"/>
          </a:xfrm>
          <a:custGeom>
            <a:avLst/>
            <a:gdLst/>
            <a:ahLst/>
            <a:cxnLst/>
            <a:rect l="l" t="t" r="r" b="b"/>
            <a:pathLst>
              <a:path w="2928123" h="2411709">
                <a:moveTo>
                  <a:pt x="0" y="0"/>
                </a:moveTo>
                <a:lnTo>
                  <a:pt x="2928123" y="0"/>
                </a:lnTo>
                <a:lnTo>
                  <a:pt x="2928123" y="2411709"/>
                </a:lnTo>
                <a:lnTo>
                  <a:pt x="0" y="2411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590002" y="3752587"/>
            <a:ext cx="1605674" cy="1605674"/>
          </a:xfrm>
          <a:custGeom>
            <a:avLst/>
            <a:gdLst/>
            <a:ahLst/>
            <a:cxnLst/>
            <a:rect l="l" t="t" r="r" b="b"/>
            <a:pathLst>
              <a:path w="1605674" h="1605674">
                <a:moveTo>
                  <a:pt x="0" y="0"/>
                </a:moveTo>
                <a:lnTo>
                  <a:pt x="1605674" y="0"/>
                </a:lnTo>
                <a:lnTo>
                  <a:pt x="1605674" y="1605673"/>
                </a:lnTo>
                <a:lnTo>
                  <a:pt x="0" y="16056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308343" y="3551483"/>
            <a:ext cx="1492398" cy="1767626"/>
          </a:xfrm>
          <a:custGeom>
            <a:avLst/>
            <a:gdLst/>
            <a:ahLst/>
            <a:cxnLst/>
            <a:rect l="l" t="t" r="r" b="b"/>
            <a:pathLst>
              <a:path w="1492398" h="1767626">
                <a:moveTo>
                  <a:pt x="0" y="0"/>
                </a:moveTo>
                <a:lnTo>
                  <a:pt x="1492398" y="0"/>
                </a:lnTo>
                <a:lnTo>
                  <a:pt x="1492398" y="1767626"/>
                </a:lnTo>
                <a:lnTo>
                  <a:pt x="0" y="17676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29240" y="2651387"/>
            <a:ext cx="585527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PERSONAL PROTECTION: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30522" y="138348"/>
            <a:ext cx="10026955" cy="210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STAY SAFE</a:t>
            </a:r>
          </a:p>
          <a:p>
            <a:pPr marL="0" lvl="0" indent="0" algn="ctr"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PERSONAL &amp; WORKPLACE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43155" y="2651387"/>
            <a:ext cx="504503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FOR ORGANIZATIONS: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26833">
            <a:off x="16323647" y="246406"/>
            <a:ext cx="969368" cy="1041313"/>
          </a:xfrm>
          <a:custGeom>
            <a:avLst/>
            <a:gdLst/>
            <a:ahLst/>
            <a:cxnLst/>
            <a:rect l="l" t="t" r="r" b="b"/>
            <a:pathLst>
              <a:path w="969368" h="1041313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667547">
            <a:off x="-1129919" y="-388632"/>
            <a:ext cx="3149627" cy="2834664"/>
          </a:xfrm>
          <a:custGeom>
            <a:avLst/>
            <a:gdLst/>
            <a:ahLst/>
            <a:cxnLst/>
            <a:rect l="l" t="t" r="r" b="b"/>
            <a:pathLst>
              <a:path w="3149627" h="2834664">
                <a:moveTo>
                  <a:pt x="0" y="0"/>
                </a:moveTo>
                <a:lnTo>
                  <a:pt x="3149627" y="0"/>
                </a:lnTo>
                <a:lnTo>
                  <a:pt x="3149627" y="2834664"/>
                </a:lnTo>
                <a:lnTo>
                  <a:pt x="0" y="2834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667547" flipH="1" flipV="1">
            <a:off x="16642269" y="8744261"/>
            <a:ext cx="2175257" cy="1957731"/>
          </a:xfrm>
          <a:custGeom>
            <a:avLst/>
            <a:gdLst/>
            <a:ahLst/>
            <a:cxnLst/>
            <a:rect l="l" t="t" r="r" b="b"/>
            <a:pathLst>
              <a:path w="2175257" h="1957731">
                <a:moveTo>
                  <a:pt x="2175257" y="1957731"/>
                </a:moveTo>
                <a:lnTo>
                  <a:pt x="0" y="1957731"/>
                </a:lnTo>
                <a:lnTo>
                  <a:pt x="0" y="0"/>
                </a:lnTo>
                <a:lnTo>
                  <a:pt x="2175257" y="0"/>
                </a:lnTo>
                <a:lnTo>
                  <a:pt x="2175257" y="19577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84795" y="1272965"/>
            <a:ext cx="17283999" cy="8829093"/>
            <a:chOff x="0" y="0"/>
            <a:chExt cx="4552164" cy="2325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52164" cy="2325358"/>
            </a:xfrm>
            <a:custGeom>
              <a:avLst/>
              <a:gdLst/>
              <a:ahLst/>
              <a:cxnLst/>
              <a:rect l="l" t="t" r="r" b="b"/>
              <a:pathLst>
                <a:path w="4552164" h="2325358">
                  <a:moveTo>
                    <a:pt x="33146" y="0"/>
                  </a:moveTo>
                  <a:lnTo>
                    <a:pt x="4519018" y="0"/>
                  </a:lnTo>
                  <a:cubicBezTo>
                    <a:pt x="4527809" y="0"/>
                    <a:pt x="4536240" y="3492"/>
                    <a:pt x="4542456" y="9708"/>
                  </a:cubicBezTo>
                  <a:cubicBezTo>
                    <a:pt x="4548672" y="15925"/>
                    <a:pt x="4552164" y="24355"/>
                    <a:pt x="4552164" y="33146"/>
                  </a:cubicBezTo>
                  <a:lnTo>
                    <a:pt x="4552164" y="2292211"/>
                  </a:lnTo>
                  <a:cubicBezTo>
                    <a:pt x="4552164" y="2310517"/>
                    <a:pt x="4537324" y="2325358"/>
                    <a:pt x="4519018" y="2325358"/>
                  </a:cubicBezTo>
                  <a:lnTo>
                    <a:pt x="33146" y="2325358"/>
                  </a:lnTo>
                  <a:cubicBezTo>
                    <a:pt x="24355" y="2325358"/>
                    <a:pt x="15925" y="2321865"/>
                    <a:pt x="9708" y="2315649"/>
                  </a:cubicBezTo>
                  <a:cubicBezTo>
                    <a:pt x="3492" y="2309433"/>
                    <a:pt x="0" y="2301002"/>
                    <a:pt x="0" y="2292211"/>
                  </a:cubicBezTo>
                  <a:lnTo>
                    <a:pt x="0" y="33146"/>
                  </a:lnTo>
                  <a:cubicBezTo>
                    <a:pt x="0" y="24355"/>
                    <a:pt x="3492" y="15925"/>
                    <a:pt x="9708" y="9708"/>
                  </a:cubicBezTo>
                  <a:cubicBezTo>
                    <a:pt x="15925" y="3492"/>
                    <a:pt x="24355" y="0"/>
                    <a:pt x="331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552164" cy="2353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23243" y="248108"/>
            <a:ext cx="10441514" cy="102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</a:pPr>
            <a:r>
              <a:rPr lang="en-US" sz="8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IQ QUIZ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2761" y="1668134"/>
            <a:ext cx="16379514" cy="147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Q1: YOU RECEIVE AN EMAIL FROM “MICROSOFT SUPPORT” SAYING “YOUR ACCOUNT HAS BEEN COMPROMISED. CLICK HERE TO SECURE IT.”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🅐 CLICK THE LINK TO CHANGE YOUR PASSWORD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🅑 CHECK THE SENDER’S EMAIL AND GO DIRECTLY TO MICROSOFT’S OFFICIAL SITE 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2761" y="3615644"/>
            <a:ext cx="16379514" cy="1110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Q2: YOU GET AN SMS FROM YOUR “BANK” SAYING “YOUR DEBIT CARD WILL BE BLOCKED. UPDATE YOUR KYC NOW!”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🅐 TAP THE LINK IN THE MESSAGE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🅑 IGNORE THE LINK AND CALL YOUR BANK USING THE OFFICIAL NUMBER 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2761" y="5201170"/>
            <a:ext cx="16379514" cy="1110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Q3: YOU SEE AN ONLINE AD SAYING “CONGRATULATIONS! YOU’VE WON AN IPHONE 15. CLAIM NOW!”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🅐 CLICK IT AND FILL IN YOUR DETAILS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🅑 AVOID IT — IT’S A CLASSIC PHISHING LURE 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2761" y="6807283"/>
            <a:ext cx="16379514" cy="147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Q4: YOUR “HR DEPARTMENT” EMAILS A NEW FORM ASKING YOU TO ENTER YOUR LOGIN DETAILS TO VIEW YOUR SALARY SLIP.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🅐 LOG IN USING THE LINK INSIDE THE EMAIL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🅑 VERIFY WITH HR DIRECTLY BEFORE CLICKING ANY LINKS 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2761" y="8581736"/>
            <a:ext cx="16379514" cy="147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Q5: YOU GET A CALL FROM SOMEONE CLAIMING TO BE FROM “YOUR BANK’S FRAUD TEAM,” ASKING FOR YOUR OTP.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🅐 SHARE THE OTP TO CONFIRM YOUR IDENTITY</a:t>
            </a:r>
          </a:p>
          <a:p>
            <a:pPr marL="0" lvl="0" indent="0"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🅑 NEVER SHARE OTPS — NO BANK EVER ASKS FOR THEM ✅</a:t>
            </a:r>
          </a:p>
          <a:p>
            <a:pPr marL="0" lvl="0" indent="0" algn="l">
              <a:lnSpc>
                <a:spcPts val="2879"/>
              </a:lnSpc>
            </a:pPr>
            <a:endParaRPr lang="en-US" sz="3000">
              <a:solidFill>
                <a:srgbClr val="000000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9036" y="-211897"/>
            <a:ext cx="9144000" cy="10643558"/>
            <a:chOff x="0" y="-38100"/>
            <a:chExt cx="2408296" cy="280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65141"/>
            </a:xfrm>
            <a:custGeom>
              <a:avLst/>
              <a:gdLst/>
              <a:ahLst/>
              <a:cxnLst/>
              <a:rect l="l" t="t" r="r" b="b"/>
              <a:pathLst>
                <a:path w="2408296" h="2765141">
                  <a:moveTo>
                    <a:pt x="0" y="0"/>
                  </a:moveTo>
                  <a:lnTo>
                    <a:pt x="2408296" y="0"/>
                  </a:lnTo>
                  <a:lnTo>
                    <a:pt x="2408296" y="2765141"/>
                  </a:lnTo>
                  <a:lnTo>
                    <a:pt x="0" y="2765141"/>
                  </a:ln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2803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200" y="2895398"/>
            <a:ext cx="5547434" cy="76944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latin typeface="Berthold Block"/>
                <a:ea typeface="Berthold Block"/>
                <a:cs typeface="Berthold Block"/>
                <a:sym typeface="Berthold Block"/>
              </a:rPr>
              <a:t> IF YOU FALL FOR IT: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4070" y="3885442"/>
            <a:ext cx="7298595" cy="346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Disconnect from the internet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Change passwords (on a safe device)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Inform IT or Security team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Run antivirus scan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-922452" y="8839612"/>
            <a:ext cx="979516" cy="2459973"/>
          </a:xfrm>
          <a:custGeom>
            <a:avLst/>
            <a:gdLst/>
            <a:ahLst/>
            <a:cxnLst/>
            <a:rect l="l" t="t" r="r" b="b"/>
            <a:pathLst>
              <a:path w="979516" h="2459973">
                <a:moveTo>
                  <a:pt x="0" y="0"/>
                </a:moveTo>
                <a:lnTo>
                  <a:pt x="979517" y="0"/>
                </a:lnTo>
                <a:lnTo>
                  <a:pt x="979517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1661495" y="4541984"/>
            <a:ext cx="3918301" cy="9840482"/>
          </a:xfrm>
          <a:custGeom>
            <a:avLst/>
            <a:gdLst/>
            <a:ahLst/>
            <a:cxnLst/>
            <a:rect l="l" t="t" r="r" b="b"/>
            <a:pathLst>
              <a:path w="3918301" h="9840482">
                <a:moveTo>
                  <a:pt x="0" y="0"/>
                </a:moveTo>
                <a:lnTo>
                  <a:pt x="3918301" y="0"/>
                </a:lnTo>
                <a:lnTo>
                  <a:pt x="3918301" y="9840482"/>
                </a:lnTo>
                <a:lnTo>
                  <a:pt x="0" y="9840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553046">
            <a:off x="8277522" y="2027190"/>
            <a:ext cx="2517057" cy="2073140"/>
          </a:xfrm>
          <a:custGeom>
            <a:avLst/>
            <a:gdLst/>
            <a:ahLst/>
            <a:cxnLst/>
            <a:rect l="l" t="t" r="r" b="b"/>
            <a:pathLst>
              <a:path w="2517057" h="2073140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17688" y="-211897"/>
            <a:ext cx="544058" cy="815345"/>
          </a:xfrm>
          <a:custGeom>
            <a:avLst/>
            <a:gdLst/>
            <a:ahLst/>
            <a:cxnLst/>
            <a:rect l="l" t="t" r="r" b="b"/>
            <a:pathLst>
              <a:path w="544058" h="815345">
                <a:moveTo>
                  <a:pt x="0" y="0"/>
                </a:moveTo>
                <a:lnTo>
                  <a:pt x="544058" y="0"/>
                </a:lnTo>
                <a:lnTo>
                  <a:pt x="544058" y="815346"/>
                </a:lnTo>
                <a:lnTo>
                  <a:pt x="0" y="815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41948" y="419084"/>
            <a:ext cx="12344400" cy="1219233"/>
          </a:xfrm>
          <a:prstGeom prst="rect">
            <a:avLst/>
          </a:prstGeom>
          <a:solidFill>
            <a:srgbClr val="E0E111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CONCLUSION &amp; KEY TAKEAWAYS</a:t>
            </a:r>
          </a:p>
        </p:txBody>
      </p:sp>
      <p:sp>
        <p:nvSpPr>
          <p:cNvPr id="13" name="Freeform 13"/>
          <p:cNvSpPr/>
          <p:nvPr/>
        </p:nvSpPr>
        <p:spPr>
          <a:xfrm rot="5503928">
            <a:off x="14265704" y="-2465323"/>
            <a:ext cx="4478697" cy="5768814"/>
          </a:xfrm>
          <a:custGeom>
            <a:avLst/>
            <a:gdLst/>
            <a:ahLst/>
            <a:cxnLst/>
            <a:rect l="l" t="t" r="r" b="b"/>
            <a:pathLst>
              <a:path w="4478697" h="5768814">
                <a:moveTo>
                  <a:pt x="0" y="0"/>
                </a:moveTo>
                <a:lnTo>
                  <a:pt x="4478697" y="0"/>
                </a:lnTo>
                <a:lnTo>
                  <a:pt x="4478697" y="5768813"/>
                </a:lnTo>
                <a:lnTo>
                  <a:pt x="0" y="57688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921166" y="2895398"/>
            <a:ext cx="5547434" cy="77152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E0E11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REMEMBER: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47379" y="3839153"/>
            <a:ext cx="9193508" cy="346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dirty="0">
                <a:solidFill>
                  <a:srgbClr val="0000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Humans = weakest link and strongest defense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dirty="0">
                <a:solidFill>
                  <a:srgbClr val="0000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Always verify before you click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dirty="0">
                <a:solidFill>
                  <a:srgbClr val="0000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“Phishing is inevitable — damage is optional.”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dirty="0">
                <a:solidFill>
                  <a:srgbClr val="0000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Stay alert and protect the human layer.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50245" y="2186172"/>
            <a:ext cx="11787511" cy="267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0"/>
              </a:lnSpc>
            </a:pPr>
            <a:r>
              <a:rPr lang="en-US" sz="20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2549" y="4539197"/>
            <a:ext cx="16062903" cy="1816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"SECURITY IS NOT A PRODUCT, </a:t>
            </a:r>
          </a:p>
          <a:p>
            <a:pPr marL="0" lvl="0" indent="0"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IT’S A PROCESS."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49127" y="7695726"/>
            <a:ext cx="10789746" cy="212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3"/>
              </a:lnSpc>
            </a:pPr>
            <a:r>
              <a:rPr lang="en-US" sz="4143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DIXIT THUMMAR</a:t>
            </a:r>
          </a:p>
          <a:p>
            <a:pPr algn="ctr">
              <a:lnSpc>
                <a:spcPts val="4143"/>
              </a:lnSpc>
            </a:pPr>
            <a:r>
              <a:rPr lang="en-US" sz="4143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DIXITTHUMMAR5@GMAIL.COM</a:t>
            </a:r>
          </a:p>
          <a:p>
            <a:pPr algn="ctr">
              <a:lnSpc>
                <a:spcPts val="4143"/>
              </a:lnSpc>
            </a:pPr>
            <a:r>
              <a:rPr lang="en-US" sz="4143" u="sng" dirty="0">
                <a:latin typeface="Berthold Block"/>
                <a:ea typeface="Berthold Block"/>
                <a:cs typeface="Berthold Block"/>
                <a:sym typeface="Berthold Block"/>
                <a:hlinkClick r:id="rId4" tooltip="https://github.com/Dixithumm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https://github.com/Dixithummar</a:t>
            </a:r>
          </a:p>
          <a:p>
            <a:pPr algn="ctr">
              <a:lnSpc>
                <a:spcPts val="4143"/>
              </a:lnSpc>
            </a:pPr>
            <a:r>
              <a:rPr lang="en-US" sz="4143" u="sng" dirty="0">
                <a:latin typeface="Berthold Block"/>
                <a:ea typeface="Berthold Block"/>
                <a:cs typeface="Berthold Block"/>
                <a:sym typeface="Berthold Block"/>
                <a:hlinkClick r:id="rId5" tooltip="https://www.linkedin.com/in/dixit-thummar-450784363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www.linkedin.com/in/dixit-thummar-450784363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12728">
            <a:off x="1446703" y="3977472"/>
            <a:ext cx="4296483" cy="10790255"/>
          </a:xfrm>
          <a:custGeom>
            <a:avLst/>
            <a:gdLst/>
            <a:ahLst/>
            <a:cxnLst/>
            <a:rect l="l" t="t" r="r" b="b"/>
            <a:pathLst>
              <a:path w="4296483" h="10790255">
                <a:moveTo>
                  <a:pt x="0" y="0"/>
                </a:moveTo>
                <a:lnTo>
                  <a:pt x="4296484" y="0"/>
                </a:lnTo>
                <a:lnTo>
                  <a:pt x="4296484" y="10790256"/>
                </a:lnTo>
                <a:lnTo>
                  <a:pt x="0" y="1079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012728">
            <a:off x="12791191" y="4803764"/>
            <a:ext cx="3365139" cy="8451262"/>
          </a:xfrm>
          <a:custGeom>
            <a:avLst/>
            <a:gdLst/>
            <a:ahLst/>
            <a:cxnLst/>
            <a:rect l="l" t="t" r="r" b="b"/>
            <a:pathLst>
              <a:path w="3365139" h="8451262">
                <a:moveTo>
                  <a:pt x="0" y="0"/>
                </a:moveTo>
                <a:lnTo>
                  <a:pt x="3365139" y="0"/>
                </a:lnTo>
                <a:lnTo>
                  <a:pt x="3365139" y="8451262"/>
                </a:lnTo>
                <a:lnTo>
                  <a:pt x="0" y="845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602039">
            <a:off x="-233550" y="-900978"/>
            <a:ext cx="1523564" cy="3826302"/>
          </a:xfrm>
          <a:custGeom>
            <a:avLst/>
            <a:gdLst/>
            <a:ahLst/>
            <a:cxnLst/>
            <a:rect l="l" t="t" r="r" b="b"/>
            <a:pathLst>
              <a:path w="1523564" h="3826302">
                <a:moveTo>
                  <a:pt x="0" y="0"/>
                </a:moveTo>
                <a:lnTo>
                  <a:pt x="1523564" y="0"/>
                </a:lnTo>
                <a:lnTo>
                  <a:pt x="1523564" y="3826302"/>
                </a:lnTo>
                <a:lnTo>
                  <a:pt x="0" y="382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132896" y="1314038"/>
            <a:ext cx="4043863" cy="2347090"/>
            <a:chOff x="0" y="0"/>
            <a:chExt cx="5391818" cy="3129454"/>
          </a:xfrm>
        </p:grpSpPr>
        <p:sp>
          <p:nvSpPr>
            <p:cNvPr id="7" name="Freeform 7"/>
            <p:cNvSpPr/>
            <p:nvPr/>
          </p:nvSpPr>
          <p:spPr>
            <a:xfrm>
              <a:off x="810385" y="56956"/>
              <a:ext cx="3833864" cy="2934649"/>
            </a:xfrm>
            <a:custGeom>
              <a:avLst/>
              <a:gdLst/>
              <a:ahLst/>
              <a:cxnLst/>
              <a:rect l="l" t="t" r="r" b="b"/>
              <a:pathLst>
                <a:path w="3833864" h="2934649">
                  <a:moveTo>
                    <a:pt x="0" y="0"/>
                  </a:moveTo>
                  <a:lnTo>
                    <a:pt x="3833865" y="0"/>
                  </a:lnTo>
                  <a:lnTo>
                    <a:pt x="3833865" y="2934649"/>
                  </a:lnTo>
                  <a:lnTo>
                    <a:pt x="0" y="2934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0"/>
              <a:ext cx="2140060" cy="141244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3501968" y="1882153"/>
              <a:ext cx="1889849" cy="1247301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68" y="3487733"/>
            <a:ext cx="568522" cy="62935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787081" y="6163187"/>
            <a:ext cx="4713838" cy="3046173"/>
            <a:chOff x="0" y="0"/>
            <a:chExt cx="1241505" cy="8022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1505" cy="802284"/>
            </a:xfrm>
            <a:custGeom>
              <a:avLst/>
              <a:gdLst/>
              <a:ahLst/>
              <a:cxnLst/>
              <a:rect l="l" t="t" r="r" b="b"/>
              <a:pathLst>
                <a:path w="1241505" h="802284">
                  <a:moveTo>
                    <a:pt x="83761" y="0"/>
                  </a:moveTo>
                  <a:lnTo>
                    <a:pt x="1157743" y="0"/>
                  </a:lnTo>
                  <a:cubicBezTo>
                    <a:pt x="1204003" y="0"/>
                    <a:pt x="1241505" y="37501"/>
                    <a:pt x="1241505" y="83761"/>
                  </a:cubicBezTo>
                  <a:lnTo>
                    <a:pt x="1241505" y="718523"/>
                  </a:lnTo>
                  <a:cubicBezTo>
                    <a:pt x="1241505" y="764783"/>
                    <a:pt x="1204003" y="802284"/>
                    <a:pt x="1157743" y="802284"/>
                  </a:cubicBezTo>
                  <a:lnTo>
                    <a:pt x="83761" y="802284"/>
                  </a:lnTo>
                  <a:cubicBezTo>
                    <a:pt x="37501" y="802284"/>
                    <a:pt x="0" y="764783"/>
                    <a:pt x="0" y="718523"/>
                  </a:cubicBezTo>
                  <a:lnTo>
                    <a:pt x="0" y="83761"/>
                  </a:lnTo>
                  <a:cubicBezTo>
                    <a:pt x="0" y="37501"/>
                    <a:pt x="37501" y="0"/>
                    <a:pt x="83761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41505" cy="849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640733" y="6291980"/>
            <a:ext cx="949384" cy="790575"/>
          </a:xfrm>
          <a:custGeom>
            <a:avLst/>
            <a:gdLst/>
            <a:ahLst/>
            <a:cxnLst/>
            <a:rect l="l" t="t" r="r" b="b"/>
            <a:pathLst>
              <a:path w="949384" h="790575">
                <a:moveTo>
                  <a:pt x="0" y="0"/>
                </a:moveTo>
                <a:lnTo>
                  <a:pt x="949384" y="0"/>
                </a:lnTo>
                <a:lnTo>
                  <a:pt x="949384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41164" y="6163187"/>
            <a:ext cx="4713838" cy="3046173"/>
            <a:chOff x="0" y="0"/>
            <a:chExt cx="1241505" cy="8022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1505" cy="802284"/>
            </a:xfrm>
            <a:custGeom>
              <a:avLst/>
              <a:gdLst/>
              <a:ahLst/>
              <a:cxnLst/>
              <a:rect l="l" t="t" r="r" b="b"/>
              <a:pathLst>
                <a:path w="1241505" h="802284">
                  <a:moveTo>
                    <a:pt x="83761" y="0"/>
                  </a:moveTo>
                  <a:lnTo>
                    <a:pt x="1157743" y="0"/>
                  </a:lnTo>
                  <a:cubicBezTo>
                    <a:pt x="1204003" y="0"/>
                    <a:pt x="1241505" y="37501"/>
                    <a:pt x="1241505" y="83761"/>
                  </a:cubicBezTo>
                  <a:lnTo>
                    <a:pt x="1241505" y="718523"/>
                  </a:lnTo>
                  <a:cubicBezTo>
                    <a:pt x="1241505" y="764783"/>
                    <a:pt x="1204003" y="802284"/>
                    <a:pt x="1157743" y="802284"/>
                  </a:cubicBezTo>
                  <a:lnTo>
                    <a:pt x="83761" y="802284"/>
                  </a:lnTo>
                  <a:cubicBezTo>
                    <a:pt x="37501" y="802284"/>
                    <a:pt x="0" y="764783"/>
                    <a:pt x="0" y="718523"/>
                  </a:cubicBezTo>
                  <a:lnTo>
                    <a:pt x="0" y="83761"/>
                  </a:lnTo>
                  <a:cubicBezTo>
                    <a:pt x="0" y="37501"/>
                    <a:pt x="37501" y="0"/>
                    <a:pt x="83761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241505" cy="849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29569" y="6163187"/>
            <a:ext cx="4713838" cy="3046173"/>
            <a:chOff x="0" y="0"/>
            <a:chExt cx="1241505" cy="8022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41505" cy="802284"/>
            </a:xfrm>
            <a:custGeom>
              <a:avLst/>
              <a:gdLst/>
              <a:ahLst/>
              <a:cxnLst/>
              <a:rect l="l" t="t" r="r" b="b"/>
              <a:pathLst>
                <a:path w="1241505" h="802284">
                  <a:moveTo>
                    <a:pt x="83761" y="0"/>
                  </a:moveTo>
                  <a:lnTo>
                    <a:pt x="1157743" y="0"/>
                  </a:lnTo>
                  <a:cubicBezTo>
                    <a:pt x="1204003" y="0"/>
                    <a:pt x="1241505" y="37501"/>
                    <a:pt x="1241505" y="83761"/>
                  </a:cubicBezTo>
                  <a:lnTo>
                    <a:pt x="1241505" y="718523"/>
                  </a:lnTo>
                  <a:cubicBezTo>
                    <a:pt x="1241505" y="764783"/>
                    <a:pt x="1204003" y="802284"/>
                    <a:pt x="1157743" y="802284"/>
                  </a:cubicBezTo>
                  <a:lnTo>
                    <a:pt x="83761" y="802284"/>
                  </a:lnTo>
                  <a:cubicBezTo>
                    <a:pt x="37501" y="802284"/>
                    <a:pt x="0" y="764783"/>
                    <a:pt x="0" y="718523"/>
                  </a:cubicBezTo>
                  <a:lnTo>
                    <a:pt x="0" y="83761"/>
                  </a:lnTo>
                  <a:cubicBezTo>
                    <a:pt x="0" y="37501"/>
                    <a:pt x="37501" y="0"/>
                    <a:pt x="83761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41505" cy="849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148702" y="6375839"/>
            <a:ext cx="1298762" cy="649381"/>
          </a:xfrm>
          <a:custGeom>
            <a:avLst/>
            <a:gdLst/>
            <a:ahLst/>
            <a:cxnLst/>
            <a:rect l="l" t="t" r="r" b="b"/>
            <a:pathLst>
              <a:path w="1298762" h="649381">
                <a:moveTo>
                  <a:pt x="0" y="0"/>
                </a:moveTo>
                <a:lnTo>
                  <a:pt x="1298762" y="0"/>
                </a:lnTo>
                <a:lnTo>
                  <a:pt x="1298762" y="649381"/>
                </a:lnTo>
                <a:lnTo>
                  <a:pt x="0" y="64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958369" y="6291980"/>
            <a:ext cx="790575" cy="790575"/>
          </a:xfrm>
          <a:custGeom>
            <a:avLst/>
            <a:gdLst/>
            <a:ahLst/>
            <a:cxnLst/>
            <a:rect l="l" t="t" r="r" b="b"/>
            <a:pathLst>
              <a:path w="790575" h="790575">
                <a:moveTo>
                  <a:pt x="0" y="0"/>
                </a:moveTo>
                <a:lnTo>
                  <a:pt x="790575" y="0"/>
                </a:lnTo>
                <a:lnTo>
                  <a:pt x="790575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8119719" y="5498309"/>
            <a:ext cx="2138144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KEY STATS 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46187" y="753293"/>
            <a:ext cx="6995626" cy="152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26"/>
              </a:lnSpc>
              <a:spcBef>
                <a:spcPct val="0"/>
              </a:spcBef>
            </a:pPr>
            <a:r>
              <a:rPr lang="en-US" sz="10021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IN</a:t>
            </a:r>
            <a:r>
              <a:rPr lang="en-US" sz="10021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TRODUCTION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45588" y="2854314"/>
            <a:ext cx="7396825" cy="57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999" u="sng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WHY PHISHING AWARENESS MATTERS 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2694" y="3483029"/>
            <a:ext cx="15795656" cy="130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Phishing is the #1 social-engineering threat — it targets humans, not systems.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Attackers exploit trust, curiosity, and urgency to trick users into mistakes.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76473" y="7082555"/>
            <a:ext cx="2557986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68%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94394" y="8073188"/>
            <a:ext cx="4299213" cy="91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Breaches involve human error (Verizon DBIR 2024)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17404" y="7082555"/>
            <a:ext cx="2561358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$4.88M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48477" y="8073188"/>
            <a:ext cx="4299213" cy="91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avg. breach cost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(IBM 2024)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27532" y="7082555"/>
            <a:ext cx="1517911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1M+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36881" y="8073188"/>
            <a:ext cx="4299213" cy="91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Phishing attacks in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 Q1 2025 (APWG)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12728">
            <a:off x="916313" y="4891872"/>
            <a:ext cx="4296483" cy="10790255"/>
          </a:xfrm>
          <a:custGeom>
            <a:avLst/>
            <a:gdLst/>
            <a:ahLst/>
            <a:cxnLst/>
            <a:rect l="l" t="t" r="r" b="b"/>
            <a:pathLst>
              <a:path w="4296483" h="10790255">
                <a:moveTo>
                  <a:pt x="0" y="0"/>
                </a:moveTo>
                <a:lnTo>
                  <a:pt x="4296484" y="0"/>
                </a:lnTo>
                <a:lnTo>
                  <a:pt x="4296484" y="10790256"/>
                </a:lnTo>
                <a:lnTo>
                  <a:pt x="0" y="1079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602039">
            <a:off x="-233550" y="-900978"/>
            <a:ext cx="1523564" cy="3826302"/>
          </a:xfrm>
          <a:custGeom>
            <a:avLst/>
            <a:gdLst/>
            <a:ahLst/>
            <a:cxnLst/>
            <a:rect l="l" t="t" r="r" b="b"/>
            <a:pathLst>
              <a:path w="1523564" h="3826302">
                <a:moveTo>
                  <a:pt x="0" y="0"/>
                </a:moveTo>
                <a:lnTo>
                  <a:pt x="1523564" y="0"/>
                </a:lnTo>
                <a:lnTo>
                  <a:pt x="1523564" y="3826302"/>
                </a:lnTo>
                <a:lnTo>
                  <a:pt x="0" y="382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4564950"/>
            <a:ext cx="2996755" cy="1950615"/>
          </a:xfrm>
          <a:custGeom>
            <a:avLst/>
            <a:gdLst/>
            <a:ahLst/>
            <a:cxnLst/>
            <a:rect l="l" t="t" r="r" b="b"/>
            <a:pathLst>
              <a:path w="2996755" h="1950615">
                <a:moveTo>
                  <a:pt x="0" y="0"/>
                </a:moveTo>
                <a:lnTo>
                  <a:pt x="2996755" y="0"/>
                </a:lnTo>
                <a:lnTo>
                  <a:pt x="2996755" y="1950615"/>
                </a:lnTo>
                <a:lnTo>
                  <a:pt x="0" y="1950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50336" y="4456563"/>
            <a:ext cx="1997837" cy="1950615"/>
          </a:xfrm>
          <a:custGeom>
            <a:avLst/>
            <a:gdLst/>
            <a:ahLst/>
            <a:cxnLst/>
            <a:rect l="l" t="t" r="r" b="b"/>
            <a:pathLst>
              <a:path w="1997837" h="1950615">
                <a:moveTo>
                  <a:pt x="0" y="0"/>
                </a:moveTo>
                <a:lnTo>
                  <a:pt x="1997837" y="0"/>
                </a:lnTo>
                <a:lnTo>
                  <a:pt x="1997837" y="1950615"/>
                </a:lnTo>
                <a:lnTo>
                  <a:pt x="0" y="1950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35502" y="4564950"/>
            <a:ext cx="2216608" cy="1950615"/>
          </a:xfrm>
          <a:custGeom>
            <a:avLst/>
            <a:gdLst/>
            <a:ahLst/>
            <a:cxnLst/>
            <a:rect l="l" t="t" r="r" b="b"/>
            <a:pathLst>
              <a:path w="2216608" h="1950615">
                <a:moveTo>
                  <a:pt x="0" y="0"/>
                </a:moveTo>
                <a:lnTo>
                  <a:pt x="2216609" y="0"/>
                </a:lnTo>
                <a:lnTo>
                  <a:pt x="2216609" y="1950615"/>
                </a:lnTo>
                <a:lnTo>
                  <a:pt x="0" y="1950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39441" y="4456563"/>
            <a:ext cx="2219859" cy="2167390"/>
          </a:xfrm>
          <a:custGeom>
            <a:avLst/>
            <a:gdLst/>
            <a:ahLst/>
            <a:cxnLst/>
            <a:rect l="l" t="t" r="r" b="b"/>
            <a:pathLst>
              <a:path w="2219859" h="2167390">
                <a:moveTo>
                  <a:pt x="0" y="0"/>
                </a:moveTo>
                <a:lnTo>
                  <a:pt x="2219859" y="0"/>
                </a:lnTo>
                <a:lnTo>
                  <a:pt x="2219859" y="2167390"/>
                </a:lnTo>
                <a:lnTo>
                  <a:pt x="0" y="21673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90232">
            <a:off x="4087766" y="5511453"/>
            <a:ext cx="1196697" cy="359009"/>
          </a:xfrm>
          <a:custGeom>
            <a:avLst/>
            <a:gdLst/>
            <a:ahLst/>
            <a:cxnLst/>
            <a:rect l="l" t="t" r="r" b="b"/>
            <a:pathLst>
              <a:path w="1196697" h="359009">
                <a:moveTo>
                  <a:pt x="0" y="0"/>
                </a:moveTo>
                <a:lnTo>
                  <a:pt x="1196696" y="0"/>
                </a:lnTo>
                <a:lnTo>
                  <a:pt x="1196696" y="359009"/>
                </a:lnTo>
                <a:lnTo>
                  <a:pt x="0" y="359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790232">
            <a:off x="8816284" y="5563483"/>
            <a:ext cx="1196697" cy="359009"/>
          </a:xfrm>
          <a:custGeom>
            <a:avLst/>
            <a:gdLst/>
            <a:ahLst/>
            <a:cxnLst/>
            <a:rect l="l" t="t" r="r" b="b"/>
            <a:pathLst>
              <a:path w="1196697" h="359009">
                <a:moveTo>
                  <a:pt x="0" y="0"/>
                </a:moveTo>
                <a:lnTo>
                  <a:pt x="1196696" y="0"/>
                </a:lnTo>
                <a:lnTo>
                  <a:pt x="1196696" y="359009"/>
                </a:lnTo>
                <a:lnTo>
                  <a:pt x="0" y="359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790232">
            <a:off x="13324175" y="5615512"/>
            <a:ext cx="1196697" cy="359009"/>
          </a:xfrm>
          <a:custGeom>
            <a:avLst/>
            <a:gdLst/>
            <a:ahLst/>
            <a:cxnLst/>
            <a:rect l="l" t="t" r="r" b="b"/>
            <a:pathLst>
              <a:path w="1196697" h="359009">
                <a:moveTo>
                  <a:pt x="0" y="0"/>
                </a:moveTo>
                <a:lnTo>
                  <a:pt x="1196697" y="0"/>
                </a:lnTo>
                <a:lnTo>
                  <a:pt x="1196697" y="359009"/>
                </a:lnTo>
                <a:lnTo>
                  <a:pt x="0" y="359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064555" y="1114425"/>
            <a:ext cx="12158890" cy="2596559"/>
            <a:chOff x="0" y="0"/>
            <a:chExt cx="16211853" cy="34620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45469" cy="3279906"/>
            </a:xfrm>
            <a:custGeom>
              <a:avLst/>
              <a:gdLst/>
              <a:ahLst/>
              <a:cxnLst/>
              <a:rect l="l" t="t" r="r" b="b"/>
              <a:pathLst>
                <a:path w="2045469" h="3279906">
                  <a:moveTo>
                    <a:pt x="0" y="0"/>
                  </a:moveTo>
                  <a:lnTo>
                    <a:pt x="2045469" y="0"/>
                  </a:lnTo>
                  <a:lnTo>
                    <a:pt x="2045469" y="3279906"/>
                  </a:lnTo>
                  <a:lnTo>
                    <a:pt x="0" y="3279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99960" y="1442867"/>
              <a:ext cx="14311893" cy="2019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999"/>
                </a:lnSpc>
                <a:spcBef>
                  <a:spcPct val="0"/>
                </a:spcBef>
              </a:pPr>
              <a:r>
                <a:rPr lang="en-US" sz="9999" u="sng">
                  <a:solidFill>
                    <a:srgbClr val="000000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GOAL OF T</a:t>
              </a:r>
              <a:r>
                <a:rPr lang="en-US" sz="9999" u="sng" strike="noStrike">
                  <a:solidFill>
                    <a:srgbClr val="000000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HIS SESSION: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37714" y="6733341"/>
            <a:ext cx="1681407" cy="68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199" b="1">
                <a:solidFill>
                  <a:srgbClr val="000000"/>
                </a:solidFill>
                <a:latin typeface="Barlow 2 Bold"/>
                <a:ea typeface="Barlow 2 Bold"/>
                <a:cs typeface="Barlow 2 Bold"/>
                <a:sym typeface="Barlow 2 Bold"/>
              </a:rPr>
              <a:t>LEARN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64526" y="6829348"/>
            <a:ext cx="2369457" cy="68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199" b="1">
                <a:solidFill>
                  <a:srgbClr val="000000"/>
                </a:solidFill>
                <a:latin typeface="Barlow 2 Bold"/>
                <a:ea typeface="Barlow 2 Bold"/>
                <a:cs typeface="Barlow 2 Bold"/>
                <a:sym typeface="Barlow 2 Bold"/>
              </a:rPr>
              <a:t> IDENTIFY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77182" y="6829348"/>
            <a:ext cx="2369457" cy="68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199" b="1">
                <a:solidFill>
                  <a:srgbClr val="000000"/>
                </a:solidFill>
                <a:latin typeface="Barlow 2 Bold"/>
                <a:ea typeface="Barlow 2 Bold"/>
                <a:cs typeface="Barlow 2 Bold"/>
                <a:sym typeface="Barlow 2 Bold"/>
              </a:rPr>
              <a:t>PREVENT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65864" y="6829348"/>
            <a:ext cx="2369457" cy="68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199" b="1">
                <a:solidFill>
                  <a:srgbClr val="000000"/>
                </a:solidFill>
                <a:latin typeface="Barlow 2 Bold"/>
                <a:ea typeface="Barlow 2 Bold"/>
                <a:cs typeface="Barlow 2 Bold"/>
                <a:sym typeface="Barlow 2 Bold"/>
              </a:rPr>
              <a:t>RESPOND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12891199" y="5119764"/>
            <a:ext cx="4296483" cy="10790255"/>
          </a:xfrm>
          <a:custGeom>
            <a:avLst/>
            <a:gdLst/>
            <a:ahLst/>
            <a:cxnLst/>
            <a:rect l="l" t="t" r="r" b="b"/>
            <a:pathLst>
              <a:path w="4296483" h="10790255">
                <a:moveTo>
                  <a:pt x="0" y="0"/>
                </a:moveTo>
                <a:lnTo>
                  <a:pt x="4296483" y="0"/>
                </a:lnTo>
                <a:lnTo>
                  <a:pt x="4296483" y="10790255"/>
                </a:lnTo>
                <a:lnTo>
                  <a:pt x="0" y="1079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661059"/>
            <a:ext cx="3448749" cy="788912"/>
            <a:chOff x="0" y="0"/>
            <a:chExt cx="908312" cy="207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312" cy="207779"/>
            </a:xfrm>
            <a:custGeom>
              <a:avLst/>
              <a:gdLst/>
              <a:ahLst/>
              <a:cxnLst/>
              <a:rect l="l" t="t" r="r" b="b"/>
              <a:pathLst>
                <a:path w="908312" h="207779">
                  <a:moveTo>
                    <a:pt x="0" y="0"/>
                  </a:moveTo>
                  <a:lnTo>
                    <a:pt x="908312" y="0"/>
                  </a:lnTo>
                  <a:lnTo>
                    <a:pt x="908312" y="207779"/>
                  </a:lnTo>
                  <a:lnTo>
                    <a:pt x="0" y="207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08312" cy="236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2528313"/>
            <a:ext cx="3448749" cy="788912"/>
            <a:chOff x="0" y="0"/>
            <a:chExt cx="908312" cy="207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8312" cy="207779"/>
            </a:xfrm>
            <a:custGeom>
              <a:avLst/>
              <a:gdLst/>
              <a:ahLst/>
              <a:cxnLst/>
              <a:rect l="l" t="t" r="r" b="b"/>
              <a:pathLst>
                <a:path w="908312" h="207779">
                  <a:moveTo>
                    <a:pt x="0" y="0"/>
                  </a:moveTo>
                  <a:lnTo>
                    <a:pt x="908312" y="0"/>
                  </a:lnTo>
                  <a:lnTo>
                    <a:pt x="908312" y="207779"/>
                  </a:lnTo>
                  <a:lnTo>
                    <a:pt x="0" y="207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908312" cy="236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2241">
            <a:off x="15790491" y="7797389"/>
            <a:ext cx="4321498" cy="4450981"/>
          </a:xfrm>
          <a:custGeom>
            <a:avLst/>
            <a:gdLst/>
            <a:ahLst/>
            <a:cxnLst/>
            <a:rect l="l" t="t" r="r" b="b"/>
            <a:pathLst>
              <a:path w="4321498" h="4450981">
                <a:moveTo>
                  <a:pt x="0" y="0"/>
                </a:moveTo>
                <a:lnTo>
                  <a:pt x="4321498" y="0"/>
                </a:lnTo>
                <a:lnTo>
                  <a:pt x="4321498" y="4450982"/>
                </a:lnTo>
                <a:lnTo>
                  <a:pt x="0" y="4450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353145"/>
            <a:ext cx="16230600" cy="123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16"/>
              </a:lnSpc>
              <a:spcBef>
                <a:spcPct val="0"/>
              </a:spcBef>
            </a:pPr>
            <a:r>
              <a:rPr lang="en-US" sz="8097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WHAT IS PHISHING?</a:t>
            </a:r>
          </a:p>
        </p:txBody>
      </p:sp>
      <p:sp>
        <p:nvSpPr>
          <p:cNvPr id="11" name="Freeform 11"/>
          <p:cNvSpPr/>
          <p:nvPr/>
        </p:nvSpPr>
        <p:spPr>
          <a:xfrm rot="309406">
            <a:off x="-2386066" y="-2493925"/>
            <a:ext cx="4321498" cy="4450981"/>
          </a:xfrm>
          <a:custGeom>
            <a:avLst/>
            <a:gdLst/>
            <a:ahLst/>
            <a:cxnLst/>
            <a:rect l="l" t="t" r="r" b="b"/>
            <a:pathLst>
              <a:path w="4321498" h="4450981">
                <a:moveTo>
                  <a:pt x="0" y="0"/>
                </a:moveTo>
                <a:lnTo>
                  <a:pt x="4321498" y="0"/>
                </a:lnTo>
                <a:lnTo>
                  <a:pt x="4321498" y="4450982"/>
                </a:lnTo>
                <a:lnTo>
                  <a:pt x="0" y="4450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12762286" y="-140075"/>
            <a:ext cx="459618" cy="3462874"/>
          </a:xfrm>
          <a:custGeom>
            <a:avLst/>
            <a:gdLst/>
            <a:ahLst/>
            <a:cxnLst/>
            <a:rect l="l" t="t" r="r" b="b"/>
            <a:pathLst>
              <a:path w="459618" h="3462874">
                <a:moveTo>
                  <a:pt x="0" y="0"/>
                </a:moveTo>
                <a:lnTo>
                  <a:pt x="459618" y="0"/>
                </a:lnTo>
                <a:lnTo>
                  <a:pt x="459618" y="3462874"/>
                </a:lnTo>
                <a:lnTo>
                  <a:pt x="0" y="3462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92913" y="7562082"/>
            <a:ext cx="4422023" cy="2604974"/>
          </a:xfrm>
          <a:custGeom>
            <a:avLst/>
            <a:gdLst/>
            <a:ahLst/>
            <a:cxnLst/>
            <a:rect l="l" t="t" r="r" b="b"/>
            <a:pathLst>
              <a:path w="4422023" h="2604974">
                <a:moveTo>
                  <a:pt x="0" y="0"/>
                </a:moveTo>
                <a:lnTo>
                  <a:pt x="4422023" y="0"/>
                </a:lnTo>
                <a:lnTo>
                  <a:pt x="4422023" y="2604974"/>
                </a:lnTo>
                <a:lnTo>
                  <a:pt x="0" y="2604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30" y="639001"/>
            <a:ext cx="2861634" cy="1727386"/>
          </a:xfrm>
          <a:custGeom>
            <a:avLst/>
            <a:gdLst/>
            <a:ahLst/>
            <a:cxnLst/>
            <a:rect l="l" t="t" r="r" b="b"/>
            <a:pathLst>
              <a:path w="2861634" h="1727386">
                <a:moveTo>
                  <a:pt x="2861634" y="0"/>
                </a:moveTo>
                <a:lnTo>
                  <a:pt x="0" y="0"/>
                </a:lnTo>
                <a:lnTo>
                  <a:pt x="0" y="1727387"/>
                </a:lnTo>
                <a:lnTo>
                  <a:pt x="2861634" y="1727387"/>
                </a:lnTo>
                <a:lnTo>
                  <a:pt x="286163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10167315">
            <a:off x="13912941" y="1030241"/>
            <a:ext cx="1895640" cy="1895640"/>
          </a:xfrm>
          <a:custGeom>
            <a:avLst/>
            <a:gdLst/>
            <a:ahLst/>
            <a:cxnLst/>
            <a:rect l="l" t="t" r="r" b="b"/>
            <a:pathLst>
              <a:path w="1895640" h="1895640">
                <a:moveTo>
                  <a:pt x="0" y="0"/>
                </a:moveTo>
                <a:lnTo>
                  <a:pt x="1895640" y="0"/>
                </a:lnTo>
                <a:lnTo>
                  <a:pt x="1895640" y="1895640"/>
                </a:lnTo>
                <a:lnTo>
                  <a:pt x="0" y="18956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0" y="7059564"/>
            <a:ext cx="4888854" cy="788912"/>
            <a:chOff x="0" y="0"/>
            <a:chExt cx="1287599" cy="2077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7599" cy="207779"/>
            </a:xfrm>
            <a:custGeom>
              <a:avLst/>
              <a:gdLst/>
              <a:ahLst/>
              <a:cxnLst/>
              <a:rect l="l" t="t" r="r" b="b"/>
              <a:pathLst>
                <a:path w="1287599" h="207779">
                  <a:moveTo>
                    <a:pt x="0" y="0"/>
                  </a:moveTo>
                  <a:lnTo>
                    <a:pt x="1287599" y="0"/>
                  </a:lnTo>
                  <a:lnTo>
                    <a:pt x="1287599" y="207779"/>
                  </a:lnTo>
                  <a:lnTo>
                    <a:pt x="0" y="207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287599" cy="236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405611">
            <a:off x="13615986" y="158797"/>
            <a:ext cx="1590024" cy="1526423"/>
          </a:xfrm>
          <a:custGeom>
            <a:avLst/>
            <a:gdLst/>
            <a:ahLst/>
            <a:cxnLst/>
            <a:rect l="l" t="t" r="r" b="b"/>
            <a:pathLst>
              <a:path w="1590024" h="1526423">
                <a:moveTo>
                  <a:pt x="0" y="0"/>
                </a:moveTo>
                <a:lnTo>
                  <a:pt x="1590024" y="0"/>
                </a:lnTo>
                <a:lnTo>
                  <a:pt x="1590024" y="1526423"/>
                </a:lnTo>
                <a:lnTo>
                  <a:pt x="0" y="15264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240000" y="3694304"/>
            <a:ext cx="1600200" cy="1906396"/>
          </a:xfrm>
          <a:custGeom>
            <a:avLst/>
            <a:gdLst/>
            <a:ahLst/>
            <a:cxnLst/>
            <a:rect l="l" t="t" r="r" b="b"/>
            <a:pathLst>
              <a:path w="1608318" h="1882074">
                <a:moveTo>
                  <a:pt x="0" y="0"/>
                </a:moveTo>
                <a:lnTo>
                  <a:pt x="1608318" y="0"/>
                </a:lnTo>
                <a:lnTo>
                  <a:pt x="1608318" y="1882074"/>
                </a:lnTo>
                <a:lnTo>
                  <a:pt x="0" y="18820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2606025"/>
            <a:ext cx="2292040" cy="64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DEFINITION: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0847" y="3273829"/>
            <a:ext cx="15426306" cy="120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Phishing is when someone tricks you with fake messages or websites to steal your personal information or money.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4714236"/>
            <a:ext cx="2127250" cy="64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CHANNELS: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0847" y="5469021"/>
            <a:ext cx="16082354" cy="120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Email, SMS, Social Media, Phone Calls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Attackers use psychological triggers like trust and urgency to make you click.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9510" y="7112740"/>
            <a:ext cx="4169834" cy="64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PILLARS OF PHISHING: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7199" y="7934201"/>
            <a:ext cx="9457872" cy="181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🤝 TRUST               – LOOKS LEGITIMATE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⏰ URGENCY       – ACT NOW PRESSURE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🏢 FAMILIARITY – KNOWN BRAND IMITATION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46310" y="-400050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26833">
            <a:off x="16154806" y="854085"/>
            <a:ext cx="969368" cy="1041313"/>
          </a:xfrm>
          <a:custGeom>
            <a:avLst/>
            <a:gdLst/>
            <a:ahLst/>
            <a:cxnLst/>
            <a:rect l="l" t="t" r="r" b="b"/>
            <a:pathLst>
              <a:path w="969368" h="1041313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667547">
            <a:off x="-187557" y="139084"/>
            <a:ext cx="3149627" cy="2834664"/>
          </a:xfrm>
          <a:custGeom>
            <a:avLst/>
            <a:gdLst/>
            <a:ahLst/>
            <a:cxnLst/>
            <a:rect l="l" t="t" r="r" b="b"/>
            <a:pathLst>
              <a:path w="3149627" h="2834664">
                <a:moveTo>
                  <a:pt x="0" y="0"/>
                </a:moveTo>
                <a:lnTo>
                  <a:pt x="3149627" y="0"/>
                </a:lnTo>
                <a:lnTo>
                  <a:pt x="3149627" y="2834664"/>
                </a:lnTo>
                <a:lnTo>
                  <a:pt x="0" y="2834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667547" flipH="1" flipV="1">
            <a:off x="16781166" y="8684263"/>
            <a:ext cx="2175257" cy="1957731"/>
          </a:xfrm>
          <a:custGeom>
            <a:avLst/>
            <a:gdLst/>
            <a:ahLst/>
            <a:cxnLst/>
            <a:rect l="l" t="t" r="r" b="b"/>
            <a:pathLst>
              <a:path w="2175257" h="1957731">
                <a:moveTo>
                  <a:pt x="2175257" y="1957732"/>
                </a:moveTo>
                <a:lnTo>
                  <a:pt x="0" y="1957732"/>
                </a:lnTo>
                <a:lnTo>
                  <a:pt x="0" y="0"/>
                </a:lnTo>
                <a:lnTo>
                  <a:pt x="2175257" y="0"/>
                </a:lnTo>
                <a:lnTo>
                  <a:pt x="2175257" y="195773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002089" y="7479605"/>
            <a:ext cx="14283822" cy="1423182"/>
            <a:chOff x="0" y="0"/>
            <a:chExt cx="3761994" cy="37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1994" cy="374830"/>
            </a:xfrm>
            <a:custGeom>
              <a:avLst/>
              <a:gdLst/>
              <a:ahLst/>
              <a:cxnLst/>
              <a:rect l="l" t="t" r="r" b="b"/>
              <a:pathLst>
                <a:path w="3761994" h="374830">
                  <a:moveTo>
                    <a:pt x="27642" y="0"/>
                  </a:moveTo>
                  <a:lnTo>
                    <a:pt x="3734352" y="0"/>
                  </a:lnTo>
                  <a:cubicBezTo>
                    <a:pt x="3741683" y="0"/>
                    <a:pt x="3748714" y="2912"/>
                    <a:pt x="3753898" y="8096"/>
                  </a:cubicBezTo>
                  <a:cubicBezTo>
                    <a:pt x="3759082" y="13280"/>
                    <a:pt x="3761994" y="20311"/>
                    <a:pt x="3761994" y="27642"/>
                  </a:cubicBezTo>
                  <a:lnTo>
                    <a:pt x="3761994" y="347188"/>
                  </a:lnTo>
                  <a:cubicBezTo>
                    <a:pt x="3761994" y="354519"/>
                    <a:pt x="3759082" y="361550"/>
                    <a:pt x="3753898" y="366734"/>
                  </a:cubicBezTo>
                  <a:cubicBezTo>
                    <a:pt x="3748714" y="371918"/>
                    <a:pt x="3741683" y="374830"/>
                    <a:pt x="3734352" y="374830"/>
                  </a:cubicBezTo>
                  <a:lnTo>
                    <a:pt x="27642" y="374830"/>
                  </a:lnTo>
                  <a:cubicBezTo>
                    <a:pt x="20311" y="374830"/>
                    <a:pt x="13280" y="371918"/>
                    <a:pt x="8096" y="366734"/>
                  </a:cubicBezTo>
                  <a:cubicBezTo>
                    <a:pt x="2912" y="361550"/>
                    <a:pt x="0" y="354519"/>
                    <a:pt x="0" y="347188"/>
                  </a:cubicBezTo>
                  <a:lnTo>
                    <a:pt x="0" y="27642"/>
                  </a:lnTo>
                  <a:cubicBezTo>
                    <a:pt x="0" y="20311"/>
                    <a:pt x="2912" y="13280"/>
                    <a:pt x="8096" y="8096"/>
                  </a:cubicBezTo>
                  <a:cubicBezTo>
                    <a:pt x="13280" y="2912"/>
                    <a:pt x="20311" y="0"/>
                    <a:pt x="27642" y="0"/>
                  </a:cubicBezTo>
                  <a:close/>
                </a:path>
              </a:pathLst>
            </a:custGeom>
            <a:solidFill>
              <a:srgbClr val="FF001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761994" cy="403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611634"/>
            <a:ext cx="7915358" cy="1423182"/>
            <a:chOff x="0" y="0"/>
            <a:chExt cx="2084703" cy="3748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4703" cy="374830"/>
            </a:xfrm>
            <a:custGeom>
              <a:avLst/>
              <a:gdLst/>
              <a:ahLst/>
              <a:cxnLst/>
              <a:rect l="l" t="t" r="r" b="b"/>
              <a:pathLst>
                <a:path w="2084703" h="374830">
                  <a:moveTo>
                    <a:pt x="49883" y="0"/>
                  </a:moveTo>
                  <a:lnTo>
                    <a:pt x="2034821" y="0"/>
                  </a:lnTo>
                  <a:cubicBezTo>
                    <a:pt x="2048051" y="0"/>
                    <a:pt x="2060738" y="5255"/>
                    <a:pt x="2070093" y="14610"/>
                  </a:cubicBezTo>
                  <a:cubicBezTo>
                    <a:pt x="2079448" y="23965"/>
                    <a:pt x="2084703" y="36653"/>
                    <a:pt x="2084703" y="49883"/>
                  </a:cubicBezTo>
                  <a:lnTo>
                    <a:pt x="2084703" y="324947"/>
                  </a:lnTo>
                  <a:cubicBezTo>
                    <a:pt x="2084703" y="338177"/>
                    <a:pt x="2079448" y="350865"/>
                    <a:pt x="2070093" y="360220"/>
                  </a:cubicBezTo>
                  <a:cubicBezTo>
                    <a:pt x="2060738" y="369574"/>
                    <a:pt x="2048051" y="374830"/>
                    <a:pt x="2034821" y="374830"/>
                  </a:cubicBezTo>
                  <a:lnTo>
                    <a:pt x="49883" y="374830"/>
                  </a:lnTo>
                  <a:cubicBezTo>
                    <a:pt x="36653" y="374830"/>
                    <a:pt x="23965" y="369574"/>
                    <a:pt x="14610" y="360220"/>
                  </a:cubicBezTo>
                  <a:cubicBezTo>
                    <a:pt x="5255" y="350865"/>
                    <a:pt x="0" y="338177"/>
                    <a:pt x="0" y="324947"/>
                  </a:cubicBezTo>
                  <a:lnTo>
                    <a:pt x="0" y="49883"/>
                  </a:lnTo>
                  <a:cubicBezTo>
                    <a:pt x="0" y="36653"/>
                    <a:pt x="5255" y="23965"/>
                    <a:pt x="14610" y="14610"/>
                  </a:cubicBezTo>
                  <a:cubicBezTo>
                    <a:pt x="23965" y="5255"/>
                    <a:pt x="36653" y="0"/>
                    <a:pt x="49883" y="0"/>
                  </a:cubicBezTo>
                  <a:close/>
                </a:path>
              </a:pathLst>
            </a:custGeom>
            <a:solidFill>
              <a:srgbClr val="FFF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84703" cy="403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43942" y="5611634"/>
            <a:ext cx="7915358" cy="1423182"/>
            <a:chOff x="0" y="0"/>
            <a:chExt cx="2084703" cy="3748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4703" cy="374830"/>
            </a:xfrm>
            <a:custGeom>
              <a:avLst/>
              <a:gdLst/>
              <a:ahLst/>
              <a:cxnLst/>
              <a:rect l="l" t="t" r="r" b="b"/>
              <a:pathLst>
                <a:path w="2084703" h="374830">
                  <a:moveTo>
                    <a:pt x="49883" y="0"/>
                  </a:moveTo>
                  <a:lnTo>
                    <a:pt x="2034821" y="0"/>
                  </a:lnTo>
                  <a:cubicBezTo>
                    <a:pt x="2048051" y="0"/>
                    <a:pt x="2060738" y="5255"/>
                    <a:pt x="2070093" y="14610"/>
                  </a:cubicBezTo>
                  <a:cubicBezTo>
                    <a:pt x="2079448" y="23965"/>
                    <a:pt x="2084703" y="36653"/>
                    <a:pt x="2084703" y="49883"/>
                  </a:cubicBezTo>
                  <a:lnTo>
                    <a:pt x="2084703" y="324947"/>
                  </a:lnTo>
                  <a:cubicBezTo>
                    <a:pt x="2084703" y="338177"/>
                    <a:pt x="2079448" y="350865"/>
                    <a:pt x="2070093" y="360220"/>
                  </a:cubicBezTo>
                  <a:cubicBezTo>
                    <a:pt x="2060738" y="369574"/>
                    <a:pt x="2048051" y="374830"/>
                    <a:pt x="2034821" y="374830"/>
                  </a:cubicBezTo>
                  <a:lnTo>
                    <a:pt x="49883" y="374830"/>
                  </a:lnTo>
                  <a:cubicBezTo>
                    <a:pt x="36653" y="374830"/>
                    <a:pt x="23965" y="369574"/>
                    <a:pt x="14610" y="360220"/>
                  </a:cubicBezTo>
                  <a:cubicBezTo>
                    <a:pt x="5255" y="350865"/>
                    <a:pt x="0" y="338177"/>
                    <a:pt x="0" y="324947"/>
                  </a:cubicBezTo>
                  <a:lnTo>
                    <a:pt x="0" y="49883"/>
                  </a:lnTo>
                  <a:cubicBezTo>
                    <a:pt x="0" y="36653"/>
                    <a:pt x="5255" y="23965"/>
                    <a:pt x="14610" y="14610"/>
                  </a:cubicBezTo>
                  <a:cubicBezTo>
                    <a:pt x="23965" y="5255"/>
                    <a:pt x="36653" y="0"/>
                    <a:pt x="49883" y="0"/>
                  </a:cubicBezTo>
                  <a:close/>
                </a:path>
              </a:pathLst>
            </a:custGeom>
            <a:solidFill>
              <a:srgbClr val="FFF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84703" cy="403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4681" y="4513442"/>
            <a:ext cx="16758638" cy="4849633"/>
            <a:chOff x="0" y="0"/>
            <a:chExt cx="4413798" cy="12772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13798" cy="1277270"/>
            </a:xfrm>
            <a:custGeom>
              <a:avLst/>
              <a:gdLst/>
              <a:ahLst/>
              <a:cxnLst/>
              <a:rect l="l" t="t" r="r" b="b"/>
              <a:pathLst>
                <a:path w="4413798" h="1277270">
                  <a:moveTo>
                    <a:pt x="34185" y="0"/>
                  </a:moveTo>
                  <a:lnTo>
                    <a:pt x="4379612" y="0"/>
                  </a:lnTo>
                  <a:cubicBezTo>
                    <a:pt x="4398492" y="0"/>
                    <a:pt x="4413798" y="15305"/>
                    <a:pt x="4413798" y="34185"/>
                  </a:cubicBezTo>
                  <a:lnTo>
                    <a:pt x="4413798" y="1243084"/>
                  </a:lnTo>
                  <a:cubicBezTo>
                    <a:pt x="4413798" y="1261964"/>
                    <a:pt x="4398492" y="1277270"/>
                    <a:pt x="4379612" y="1277270"/>
                  </a:cubicBezTo>
                  <a:lnTo>
                    <a:pt x="34185" y="1277270"/>
                  </a:lnTo>
                  <a:cubicBezTo>
                    <a:pt x="15305" y="1277270"/>
                    <a:pt x="0" y="1261964"/>
                    <a:pt x="0" y="1243084"/>
                  </a:cubicBezTo>
                  <a:lnTo>
                    <a:pt x="0" y="34185"/>
                  </a:lnTo>
                  <a:cubicBezTo>
                    <a:pt x="0" y="15305"/>
                    <a:pt x="15305" y="0"/>
                    <a:pt x="341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413798" cy="1305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23243" y="471804"/>
            <a:ext cx="10441514" cy="199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</a:pPr>
            <a:r>
              <a:rPr lang="en-US" sz="8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WHY HACKERS USE PHISHING 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9301" y="3640175"/>
            <a:ext cx="14740302" cy="48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Phishing is the easiest way to access secure systems — through people.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9301" y="3068642"/>
            <a:ext cx="15346627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IT’S CHEAP, FAST, AND WORKS.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07148" y="4783208"/>
            <a:ext cx="2673704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KEY DRIVERS: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7373" y="6046967"/>
            <a:ext cx="6954024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LOW COST, HIGH ROI — KITS UNDER ₹900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94911" y="5780234"/>
            <a:ext cx="7013421" cy="107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SCALABLE — THOUSANDS OF TARGETS VIA AUTOMATION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30547" y="7886700"/>
            <a:ext cx="12061853" cy="600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 dirty="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FACT: 94% OF MALWARE IS DELIVERED VIA EMAIL ATTACHMENTS.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022" y="2560374"/>
            <a:ext cx="17679956" cy="2862084"/>
            <a:chOff x="0" y="0"/>
            <a:chExt cx="4656449" cy="753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6449" cy="753800"/>
            </a:xfrm>
            <a:custGeom>
              <a:avLst/>
              <a:gdLst/>
              <a:ahLst/>
              <a:cxnLst/>
              <a:rect l="l" t="t" r="r" b="b"/>
              <a:pathLst>
                <a:path w="4656449" h="753800">
                  <a:moveTo>
                    <a:pt x="22333" y="0"/>
                  </a:moveTo>
                  <a:lnTo>
                    <a:pt x="4634117" y="0"/>
                  </a:lnTo>
                  <a:cubicBezTo>
                    <a:pt x="4640040" y="0"/>
                    <a:pt x="4645720" y="2353"/>
                    <a:pt x="4649908" y="6541"/>
                  </a:cubicBezTo>
                  <a:cubicBezTo>
                    <a:pt x="4654096" y="10729"/>
                    <a:pt x="4656449" y="16410"/>
                    <a:pt x="4656449" y="22333"/>
                  </a:cubicBezTo>
                  <a:lnTo>
                    <a:pt x="4656449" y="731467"/>
                  </a:lnTo>
                  <a:cubicBezTo>
                    <a:pt x="4656449" y="737390"/>
                    <a:pt x="4654096" y="743071"/>
                    <a:pt x="4649908" y="747259"/>
                  </a:cubicBezTo>
                  <a:cubicBezTo>
                    <a:pt x="4645720" y="751447"/>
                    <a:pt x="4640040" y="753800"/>
                    <a:pt x="4634117" y="753800"/>
                  </a:cubicBezTo>
                  <a:lnTo>
                    <a:pt x="22333" y="753800"/>
                  </a:lnTo>
                  <a:cubicBezTo>
                    <a:pt x="16410" y="753800"/>
                    <a:pt x="10729" y="751447"/>
                    <a:pt x="6541" y="747259"/>
                  </a:cubicBezTo>
                  <a:cubicBezTo>
                    <a:pt x="2353" y="743071"/>
                    <a:pt x="0" y="737390"/>
                    <a:pt x="0" y="731467"/>
                  </a:cubicBezTo>
                  <a:lnTo>
                    <a:pt x="0" y="22333"/>
                  </a:lnTo>
                  <a:cubicBezTo>
                    <a:pt x="0" y="16410"/>
                    <a:pt x="2353" y="10729"/>
                    <a:pt x="6541" y="6541"/>
                  </a:cubicBezTo>
                  <a:cubicBezTo>
                    <a:pt x="10729" y="2353"/>
                    <a:pt x="16410" y="0"/>
                    <a:pt x="22333" y="0"/>
                  </a:cubicBezTo>
                  <a:close/>
                </a:path>
              </a:pathLst>
            </a:custGeom>
            <a:solidFill>
              <a:srgbClr val="FFFFF2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56449" cy="78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4022" y="5666909"/>
            <a:ext cx="17679956" cy="2404848"/>
            <a:chOff x="0" y="0"/>
            <a:chExt cx="4656449" cy="633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56449" cy="633376"/>
            </a:xfrm>
            <a:custGeom>
              <a:avLst/>
              <a:gdLst/>
              <a:ahLst/>
              <a:cxnLst/>
              <a:rect l="l" t="t" r="r" b="b"/>
              <a:pathLst>
                <a:path w="4656449" h="633376">
                  <a:moveTo>
                    <a:pt x="22333" y="0"/>
                  </a:moveTo>
                  <a:lnTo>
                    <a:pt x="4634117" y="0"/>
                  </a:lnTo>
                  <a:cubicBezTo>
                    <a:pt x="4640040" y="0"/>
                    <a:pt x="4645720" y="2353"/>
                    <a:pt x="4649908" y="6541"/>
                  </a:cubicBezTo>
                  <a:cubicBezTo>
                    <a:pt x="4654096" y="10729"/>
                    <a:pt x="4656449" y="16410"/>
                    <a:pt x="4656449" y="22333"/>
                  </a:cubicBezTo>
                  <a:lnTo>
                    <a:pt x="4656449" y="611043"/>
                  </a:lnTo>
                  <a:cubicBezTo>
                    <a:pt x="4656449" y="616966"/>
                    <a:pt x="4654096" y="622646"/>
                    <a:pt x="4649908" y="626835"/>
                  </a:cubicBezTo>
                  <a:cubicBezTo>
                    <a:pt x="4645720" y="631023"/>
                    <a:pt x="4640040" y="633376"/>
                    <a:pt x="4634117" y="633376"/>
                  </a:cubicBezTo>
                  <a:lnTo>
                    <a:pt x="22333" y="633376"/>
                  </a:lnTo>
                  <a:cubicBezTo>
                    <a:pt x="16410" y="633376"/>
                    <a:pt x="10729" y="631023"/>
                    <a:pt x="6541" y="626835"/>
                  </a:cubicBezTo>
                  <a:cubicBezTo>
                    <a:pt x="2353" y="622646"/>
                    <a:pt x="0" y="616966"/>
                    <a:pt x="0" y="611043"/>
                  </a:cubicBezTo>
                  <a:lnTo>
                    <a:pt x="0" y="22333"/>
                  </a:lnTo>
                  <a:cubicBezTo>
                    <a:pt x="0" y="16410"/>
                    <a:pt x="2353" y="10729"/>
                    <a:pt x="6541" y="6541"/>
                  </a:cubicBezTo>
                  <a:cubicBezTo>
                    <a:pt x="10729" y="2353"/>
                    <a:pt x="16410" y="0"/>
                    <a:pt x="22333" y="0"/>
                  </a:cubicBezTo>
                  <a:close/>
                </a:path>
              </a:pathLst>
            </a:custGeom>
            <a:solidFill>
              <a:srgbClr val="FFFFF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656449" cy="661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2646310" y="-4136821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241915" y="604791"/>
            <a:ext cx="13804170" cy="113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8"/>
              </a:lnSpc>
              <a:spcBef>
                <a:spcPct val="0"/>
              </a:spcBef>
            </a:pPr>
            <a:r>
              <a:rPr lang="en-US" sz="7482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HOW PHISHING WORKS ?(KILL CHAIN)</a:t>
            </a:r>
          </a:p>
        </p:txBody>
      </p:sp>
      <p:sp>
        <p:nvSpPr>
          <p:cNvPr id="10" name="Freeform 10"/>
          <p:cNvSpPr/>
          <p:nvPr/>
        </p:nvSpPr>
        <p:spPr>
          <a:xfrm rot="2054997">
            <a:off x="-818720" y="8595091"/>
            <a:ext cx="2245483" cy="2020935"/>
          </a:xfrm>
          <a:custGeom>
            <a:avLst/>
            <a:gdLst/>
            <a:ahLst/>
            <a:cxnLst/>
            <a:rect l="l" t="t" r="r" b="b"/>
            <a:pathLst>
              <a:path w="2245483" h="2020935">
                <a:moveTo>
                  <a:pt x="0" y="0"/>
                </a:moveTo>
                <a:lnTo>
                  <a:pt x="2245484" y="0"/>
                </a:lnTo>
                <a:lnTo>
                  <a:pt x="2245484" y="2020935"/>
                </a:lnTo>
                <a:lnTo>
                  <a:pt x="0" y="2020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984115" flipH="1">
            <a:off x="15284147" y="950429"/>
            <a:ext cx="1624011" cy="637793"/>
          </a:xfrm>
          <a:custGeom>
            <a:avLst/>
            <a:gdLst/>
            <a:ahLst/>
            <a:cxnLst/>
            <a:rect l="l" t="t" r="r" b="b"/>
            <a:pathLst>
              <a:path w="1624011" h="637793">
                <a:moveTo>
                  <a:pt x="1624011" y="0"/>
                </a:moveTo>
                <a:lnTo>
                  <a:pt x="0" y="0"/>
                </a:lnTo>
                <a:lnTo>
                  <a:pt x="0" y="637793"/>
                </a:lnTo>
                <a:lnTo>
                  <a:pt x="1624011" y="637793"/>
                </a:lnTo>
                <a:lnTo>
                  <a:pt x="16240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161177">
            <a:off x="1063004" y="220217"/>
            <a:ext cx="1725384" cy="677605"/>
          </a:xfrm>
          <a:custGeom>
            <a:avLst/>
            <a:gdLst/>
            <a:ahLst/>
            <a:cxnLst/>
            <a:rect l="l" t="t" r="r" b="b"/>
            <a:pathLst>
              <a:path w="1725384" h="677605">
                <a:moveTo>
                  <a:pt x="0" y="0"/>
                </a:moveTo>
                <a:lnTo>
                  <a:pt x="1725384" y="0"/>
                </a:lnTo>
                <a:lnTo>
                  <a:pt x="1725384" y="677605"/>
                </a:lnTo>
                <a:lnTo>
                  <a:pt x="0" y="67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553981">
            <a:off x="16115462" y="-451448"/>
            <a:ext cx="2245483" cy="2020935"/>
          </a:xfrm>
          <a:custGeom>
            <a:avLst/>
            <a:gdLst/>
            <a:ahLst/>
            <a:cxnLst/>
            <a:rect l="l" t="t" r="r" b="b"/>
            <a:pathLst>
              <a:path w="2245483" h="2020935">
                <a:moveTo>
                  <a:pt x="0" y="0"/>
                </a:moveTo>
                <a:lnTo>
                  <a:pt x="2245484" y="0"/>
                </a:lnTo>
                <a:lnTo>
                  <a:pt x="2245484" y="2020935"/>
                </a:lnTo>
                <a:lnTo>
                  <a:pt x="0" y="2020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029026">
            <a:off x="17501464" y="9276532"/>
            <a:ext cx="2245483" cy="2020935"/>
          </a:xfrm>
          <a:custGeom>
            <a:avLst/>
            <a:gdLst/>
            <a:ahLst/>
            <a:cxnLst/>
            <a:rect l="l" t="t" r="r" b="b"/>
            <a:pathLst>
              <a:path w="2245483" h="2020935">
                <a:moveTo>
                  <a:pt x="0" y="0"/>
                </a:moveTo>
                <a:lnTo>
                  <a:pt x="2245483" y="0"/>
                </a:lnTo>
                <a:lnTo>
                  <a:pt x="2245483" y="2020936"/>
                </a:lnTo>
                <a:lnTo>
                  <a:pt x="0" y="2020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158588">
            <a:off x="-766502" y="-744566"/>
            <a:ext cx="2245483" cy="2020935"/>
          </a:xfrm>
          <a:custGeom>
            <a:avLst/>
            <a:gdLst/>
            <a:ahLst/>
            <a:cxnLst/>
            <a:rect l="l" t="t" r="r" b="b"/>
            <a:pathLst>
              <a:path w="2245483" h="2020935">
                <a:moveTo>
                  <a:pt x="0" y="0"/>
                </a:moveTo>
                <a:lnTo>
                  <a:pt x="2245484" y="0"/>
                </a:lnTo>
                <a:lnTo>
                  <a:pt x="2245484" y="2020935"/>
                </a:lnTo>
                <a:lnTo>
                  <a:pt x="0" y="2020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92430" y="2755211"/>
            <a:ext cx="1050566" cy="907307"/>
          </a:xfrm>
          <a:custGeom>
            <a:avLst/>
            <a:gdLst/>
            <a:ahLst/>
            <a:cxnLst/>
            <a:rect l="l" t="t" r="r" b="b"/>
            <a:pathLst>
              <a:path w="1050566" h="907307">
                <a:moveTo>
                  <a:pt x="0" y="0"/>
                </a:moveTo>
                <a:lnTo>
                  <a:pt x="1050565" y="0"/>
                </a:lnTo>
                <a:lnTo>
                  <a:pt x="1050565" y="907306"/>
                </a:lnTo>
                <a:lnTo>
                  <a:pt x="0" y="907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260471" y="2755211"/>
            <a:ext cx="771566" cy="964458"/>
          </a:xfrm>
          <a:custGeom>
            <a:avLst/>
            <a:gdLst/>
            <a:ahLst/>
            <a:cxnLst/>
            <a:rect l="l" t="t" r="r" b="b"/>
            <a:pathLst>
              <a:path w="771566" h="964458">
                <a:moveTo>
                  <a:pt x="0" y="0"/>
                </a:moveTo>
                <a:lnTo>
                  <a:pt x="771566" y="0"/>
                </a:lnTo>
                <a:lnTo>
                  <a:pt x="771566" y="964458"/>
                </a:lnTo>
                <a:lnTo>
                  <a:pt x="0" y="964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1779870" y="2754127"/>
            <a:ext cx="1087206" cy="966625"/>
          </a:xfrm>
          <a:custGeom>
            <a:avLst/>
            <a:gdLst/>
            <a:ahLst/>
            <a:cxnLst/>
            <a:rect l="l" t="t" r="r" b="b"/>
            <a:pathLst>
              <a:path w="1087206" h="966625">
                <a:moveTo>
                  <a:pt x="0" y="0"/>
                </a:moveTo>
                <a:lnTo>
                  <a:pt x="1087206" y="0"/>
                </a:lnTo>
                <a:lnTo>
                  <a:pt x="1087206" y="966625"/>
                </a:lnTo>
                <a:lnTo>
                  <a:pt x="0" y="966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925696" y="5859043"/>
            <a:ext cx="977640" cy="977640"/>
          </a:xfrm>
          <a:custGeom>
            <a:avLst/>
            <a:gdLst/>
            <a:ahLst/>
            <a:cxnLst/>
            <a:rect l="l" t="t" r="r" b="b"/>
            <a:pathLst>
              <a:path w="977640" h="977640">
                <a:moveTo>
                  <a:pt x="0" y="0"/>
                </a:moveTo>
                <a:lnTo>
                  <a:pt x="977640" y="0"/>
                </a:lnTo>
                <a:lnTo>
                  <a:pt x="977640" y="977641"/>
                </a:lnTo>
                <a:lnTo>
                  <a:pt x="0" y="9776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364303" y="5859043"/>
            <a:ext cx="1036035" cy="977640"/>
          </a:xfrm>
          <a:custGeom>
            <a:avLst/>
            <a:gdLst/>
            <a:ahLst/>
            <a:cxnLst/>
            <a:rect l="l" t="t" r="r" b="b"/>
            <a:pathLst>
              <a:path w="1036035" h="977640">
                <a:moveTo>
                  <a:pt x="0" y="0"/>
                </a:moveTo>
                <a:lnTo>
                  <a:pt x="1036035" y="0"/>
                </a:lnTo>
                <a:lnTo>
                  <a:pt x="1036035" y="977641"/>
                </a:lnTo>
                <a:lnTo>
                  <a:pt x="0" y="9776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822692" y="8595632"/>
            <a:ext cx="302844" cy="1615168"/>
          </a:xfrm>
          <a:custGeom>
            <a:avLst/>
            <a:gdLst/>
            <a:ahLst/>
            <a:cxnLst/>
            <a:rect l="l" t="t" r="r" b="b"/>
            <a:pathLst>
              <a:path w="302844" h="1615168">
                <a:moveTo>
                  <a:pt x="0" y="0"/>
                </a:moveTo>
                <a:lnTo>
                  <a:pt x="302844" y="0"/>
                </a:lnTo>
                <a:lnTo>
                  <a:pt x="302844" y="1615168"/>
                </a:lnTo>
                <a:lnTo>
                  <a:pt x="0" y="161516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099557" y="8994087"/>
            <a:ext cx="14088887" cy="1097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MOST PEOPLE GET FOOLED IN THE DECEIVE STEP </a:t>
            </a:r>
          </a:p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61332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— THAT’S WHERE ATTACKERS MAKE THINGS LOOK REAL.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2310" y="2717111"/>
            <a:ext cx="352425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1.RECON (RESEARCH):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2217" y="3292375"/>
            <a:ext cx="5210212" cy="177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Attacker collects basic information about the target from social media, company websites, etc.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47353" y="2717111"/>
            <a:ext cx="291455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4550"/>
              </a:lnSpc>
              <a:spcBef>
                <a:spcPct val="0"/>
              </a:spcBef>
              <a:buAutoNum type="arabicPeriod"/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LURE (TRAP):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29665" y="3294087"/>
            <a:ext cx="4950204" cy="133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send a fake email, message, or link to trick the person.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83732" y="2717111"/>
            <a:ext cx="511588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4550"/>
              </a:lnSpc>
              <a:spcBef>
                <a:spcPct val="0"/>
              </a:spcBef>
              <a:buAutoNum type="arabicPeriod"/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DECEIVE (TRICK THE USER):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67076" y="3263211"/>
            <a:ext cx="5068652" cy="133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victim is guided to a fake website or harmful link that looks real.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38357" y="5911300"/>
            <a:ext cx="406400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4.CAPTURE (STEAL INFO):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37405" y="6485975"/>
            <a:ext cx="4264952" cy="133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attacker steals passwords, OTPs, or installs malware.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96098" y="5911300"/>
            <a:ext cx="6039302" cy="565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5. EXPLOIT (USE THE STOLEN DATA):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39207" y="6485975"/>
            <a:ext cx="4264952" cy="133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take money, hack accounts, or sell the stolen data.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04628" y="8043182"/>
            <a:ext cx="1514912" cy="98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>
                <a:solidFill>
                  <a:srgbClr val="FF313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NOTE</a:t>
            </a:r>
          </a:p>
        </p:txBody>
      </p:sp>
      <p:sp>
        <p:nvSpPr>
          <p:cNvPr id="34" name="Freeform 34"/>
          <p:cNvSpPr/>
          <p:nvPr/>
        </p:nvSpPr>
        <p:spPr>
          <a:xfrm flipH="1">
            <a:off x="15401402" y="8581106"/>
            <a:ext cx="302844" cy="1615168"/>
          </a:xfrm>
          <a:custGeom>
            <a:avLst/>
            <a:gdLst/>
            <a:ahLst/>
            <a:cxnLst/>
            <a:rect l="l" t="t" r="r" b="b"/>
            <a:pathLst>
              <a:path w="302844" h="1615168">
                <a:moveTo>
                  <a:pt x="302844" y="0"/>
                </a:moveTo>
                <a:lnTo>
                  <a:pt x="0" y="0"/>
                </a:lnTo>
                <a:lnTo>
                  <a:pt x="0" y="1615168"/>
                </a:lnTo>
                <a:lnTo>
                  <a:pt x="302844" y="1615168"/>
                </a:lnTo>
                <a:lnTo>
                  <a:pt x="302844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629716">
            <a:off x="7257864" y="-3046527"/>
            <a:ext cx="9537603" cy="23911384"/>
            <a:chOff x="0" y="0"/>
            <a:chExt cx="3510066" cy="8799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10066" cy="8799961"/>
            </a:xfrm>
            <a:custGeom>
              <a:avLst/>
              <a:gdLst/>
              <a:ahLst/>
              <a:cxnLst/>
              <a:rect l="l" t="t" r="r" b="b"/>
              <a:pathLst>
                <a:path w="3510066" h="8799961">
                  <a:moveTo>
                    <a:pt x="0" y="0"/>
                  </a:moveTo>
                  <a:lnTo>
                    <a:pt x="3510066" y="0"/>
                  </a:lnTo>
                  <a:lnTo>
                    <a:pt x="3510066" y="8799961"/>
                  </a:lnTo>
                  <a:lnTo>
                    <a:pt x="0" y="8799961"/>
                  </a:lnTo>
                  <a:close/>
                </a:path>
              </a:pathLst>
            </a:custGeom>
            <a:solidFill>
              <a:srgbClr val="E0E11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5400000">
            <a:off x="2646310" y="-4196458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17223991" y="-740228"/>
            <a:ext cx="979516" cy="2459973"/>
          </a:xfrm>
          <a:custGeom>
            <a:avLst/>
            <a:gdLst/>
            <a:ahLst/>
            <a:cxnLst/>
            <a:rect l="l" t="t" r="r" b="b"/>
            <a:pathLst>
              <a:path w="979516" h="2459973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401417">
            <a:off x="-689144" y="-1167321"/>
            <a:ext cx="1812532" cy="2334643"/>
          </a:xfrm>
          <a:custGeom>
            <a:avLst/>
            <a:gdLst/>
            <a:ahLst/>
            <a:cxnLst/>
            <a:rect l="l" t="t" r="r" b="b"/>
            <a:pathLst>
              <a:path w="1812532" h="2334643">
                <a:moveTo>
                  <a:pt x="0" y="0"/>
                </a:moveTo>
                <a:lnTo>
                  <a:pt x="1812532" y="0"/>
                </a:lnTo>
                <a:lnTo>
                  <a:pt x="1812532" y="2334642"/>
                </a:lnTo>
                <a:lnTo>
                  <a:pt x="0" y="2334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8100000">
            <a:off x="-1945815" y="-1445070"/>
            <a:ext cx="2928123" cy="2411709"/>
          </a:xfrm>
          <a:custGeom>
            <a:avLst/>
            <a:gdLst/>
            <a:ahLst/>
            <a:cxnLst/>
            <a:rect l="l" t="t" r="r" b="b"/>
            <a:pathLst>
              <a:path w="2928123" h="2411709">
                <a:moveTo>
                  <a:pt x="0" y="0"/>
                </a:moveTo>
                <a:lnTo>
                  <a:pt x="2928123" y="0"/>
                </a:lnTo>
                <a:lnTo>
                  <a:pt x="2928123" y="2411709"/>
                </a:lnTo>
                <a:lnTo>
                  <a:pt x="0" y="2411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86798"/>
              </p:ext>
            </p:extLst>
          </p:nvPr>
        </p:nvGraphicFramePr>
        <p:xfrm>
          <a:off x="1028700" y="1430654"/>
          <a:ext cx="16230600" cy="7773888"/>
        </p:xfrm>
        <a:graphic>
          <a:graphicData uri="http://schemas.openxmlformats.org/drawingml/2006/table">
            <a:tbl>
              <a:tblPr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129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29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29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6760495" y="1667969"/>
            <a:ext cx="572005" cy="572005"/>
          </a:xfrm>
          <a:custGeom>
            <a:avLst/>
            <a:gdLst/>
            <a:ahLst/>
            <a:cxnLst/>
            <a:rect l="l" t="t" r="r" b="b"/>
            <a:pathLst>
              <a:path w="572005" h="572005">
                <a:moveTo>
                  <a:pt x="0" y="0"/>
                </a:moveTo>
                <a:lnTo>
                  <a:pt x="572004" y="0"/>
                </a:lnTo>
                <a:lnTo>
                  <a:pt x="572004" y="572005"/>
                </a:lnTo>
                <a:lnTo>
                  <a:pt x="0" y="572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209254" y="1610161"/>
            <a:ext cx="629205" cy="572005"/>
          </a:xfrm>
          <a:custGeom>
            <a:avLst/>
            <a:gdLst/>
            <a:ahLst/>
            <a:cxnLst/>
            <a:rect l="l" t="t" r="r" b="b"/>
            <a:pathLst>
              <a:path w="629205" h="572005">
                <a:moveTo>
                  <a:pt x="0" y="0"/>
                </a:moveTo>
                <a:lnTo>
                  <a:pt x="629205" y="0"/>
                </a:lnTo>
                <a:lnTo>
                  <a:pt x="629205" y="572005"/>
                </a:lnTo>
                <a:lnTo>
                  <a:pt x="0" y="572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75889" y="4321983"/>
            <a:ext cx="476985" cy="624623"/>
          </a:xfrm>
          <a:custGeom>
            <a:avLst/>
            <a:gdLst/>
            <a:ahLst/>
            <a:cxnLst/>
            <a:rect l="l" t="t" r="r" b="b"/>
            <a:pathLst>
              <a:path w="476985" h="624623">
                <a:moveTo>
                  <a:pt x="0" y="0"/>
                </a:moveTo>
                <a:lnTo>
                  <a:pt x="476985" y="0"/>
                </a:lnTo>
                <a:lnTo>
                  <a:pt x="476985" y="624623"/>
                </a:lnTo>
                <a:lnTo>
                  <a:pt x="0" y="6246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770020" y="4312458"/>
            <a:ext cx="631782" cy="680000"/>
          </a:xfrm>
          <a:custGeom>
            <a:avLst/>
            <a:gdLst/>
            <a:ahLst/>
            <a:cxnLst/>
            <a:rect l="l" t="t" r="r" b="b"/>
            <a:pathLst>
              <a:path w="631782" h="680000">
                <a:moveTo>
                  <a:pt x="0" y="0"/>
                </a:moveTo>
                <a:lnTo>
                  <a:pt x="631782" y="0"/>
                </a:lnTo>
                <a:lnTo>
                  <a:pt x="631782" y="680000"/>
                </a:lnTo>
                <a:lnTo>
                  <a:pt x="0" y="680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209254" y="4321983"/>
            <a:ext cx="624623" cy="624623"/>
          </a:xfrm>
          <a:custGeom>
            <a:avLst/>
            <a:gdLst/>
            <a:ahLst/>
            <a:cxnLst/>
            <a:rect l="l" t="t" r="r" b="b"/>
            <a:pathLst>
              <a:path w="624623" h="624623">
                <a:moveTo>
                  <a:pt x="0" y="0"/>
                </a:moveTo>
                <a:lnTo>
                  <a:pt x="624623" y="0"/>
                </a:lnTo>
                <a:lnTo>
                  <a:pt x="624623" y="624623"/>
                </a:lnTo>
                <a:lnTo>
                  <a:pt x="0" y="62462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75889" y="6982900"/>
            <a:ext cx="597209" cy="597209"/>
          </a:xfrm>
          <a:custGeom>
            <a:avLst/>
            <a:gdLst/>
            <a:ahLst/>
            <a:cxnLst/>
            <a:rect l="l" t="t" r="r" b="b"/>
            <a:pathLst>
              <a:path w="597209" h="597209">
                <a:moveTo>
                  <a:pt x="0" y="0"/>
                </a:moveTo>
                <a:lnTo>
                  <a:pt x="597209" y="0"/>
                </a:lnTo>
                <a:lnTo>
                  <a:pt x="597209" y="597209"/>
                </a:lnTo>
                <a:lnTo>
                  <a:pt x="0" y="59720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752168" y="6982900"/>
            <a:ext cx="700056" cy="622413"/>
          </a:xfrm>
          <a:custGeom>
            <a:avLst/>
            <a:gdLst/>
            <a:ahLst/>
            <a:cxnLst/>
            <a:rect l="l" t="t" r="r" b="b"/>
            <a:pathLst>
              <a:path w="700056" h="622413">
                <a:moveTo>
                  <a:pt x="0" y="0"/>
                </a:moveTo>
                <a:lnTo>
                  <a:pt x="700056" y="0"/>
                </a:lnTo>
                <a:lnTo>
                  <a:pt x="700056" y="622414"/>
                </a:lnTo>
                <a:lnTo>
                  <a:pt x="0" y="62241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204671" y="6982900"/>
            <a:ext cx="629205" cy="706251"/>
          </a:xfrm>
          <a:custGeom>
            <a:avLst/>
            <a:gdLst/>
            <a:ahLst/>
            <a:cxnLst/>
            <a:rect l="l" t="t" r="r" b="b"/>
            <a:pathLst>
              <a:path w="629205" h="706251">
                <a:moveTo>
                  <a:pt x="0" y="0"/>
                </a:moveTo>
                <a:lnTo>
                  <a:pt x="629206" y="0"/>
                </a:lnTo>
                <a:lnTo>
                  <a:pt x="629206" y="706251"/>
                </a:lnTo>
                <a:lnTo>
                  <a:pt x="0" y="70625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301093" y="1648700"/>
            <a:ext cx="572005" cy="572005"/>
          </a:xfrm>
          <a:custGeom>
            <a:avLst/>
            <a:gdLst/>
            <a:ahLst/>
            <a:cxnLst/>
            <a:rect l="l" t="t" r="r" b="b"/>
            <a:pathLst>
              <a:path w="572005" h="572005">
                <a:moveTo>
                  <a:pt x="0" y="0"/>
                </a:moveTo>
                <a:lnTo>
                  <a:pt x="572005" y="0"/>
                </a:lnTo>
                <a:lnTo>
                  <a:pt x="572005" y="572005"/>
                </a:lnTo>
                <a:lnTo>
                  <a:pt x="0" y="57200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803917" y="239963"/>
            <a:ext cx="8680167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TYPES OF PHISHING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7096" y="1629431"/>
            <a:ext cx="1947901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EMAIL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15843" y="1639866"/>
            <a:ext cx="1374322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SPEAR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11173" y="1610161"/>
            <a:ext cx="1947901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WHALING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43281" y="4283444"/>
            <a:ext cx="1947901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SMISHING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15843" y="4321983"/>
            <a:ext cx="1787714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VISHING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06591" y="4283444"/>
            <a:ext cx="2311414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HTTPS TRAP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61525" y="6921936"/>
            <a:ext cx="2311414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QUISHING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24603" y="6921936"/>
            <a:ext cx="2151468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PHARMING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47660" y="6921936"/>
            <a:ext cx="2311414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ANGLER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43281" y="2305291"/>
            <a:ext cx="4113428" cy="40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Fake emails trying to trick you.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21474" y="2305291"/>
            <a:ext cx="4113428" cy="79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 fake email made specially for you.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11173" y="2305291"/>
            <a:ext cx="4113428" cy="79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Tricks made for big people like CEOs.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43281" y="5074053"/>
            <a:ext cx="4113428" cy="40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Fake or scam messages on SMS.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21474" y="5074053"/>
            <a:ext cx="3997150" cy="79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Scam phone calls pretending to be real people (bank, police, etc.)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11173" y="5055003"/>
            <a:ext cx="4113428" cy="79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 fake website that looks safe because it shows a lock sign.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43281" y="7712544"/>
            <a:ext cx="4113428" cy="79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Scanning a bad QR code that sends you to a fake website.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24603" y="7671989"/>
            <a:ext cx="3888984" cy="118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Your browser is secretly sent to a fake website even if you type the right address.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11173" y="7671989"/>
            <a:ext cx="4113428" cy="79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Fake help accounts on social media trick you.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43B163E-7C2C-58C9-977B-2F1503600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47871"/>
              </p:ext>
            </p:extLst>
          </p:nvPr>
        </p:nvGraphicFramePr>
        <p:xfrm>
          <a:off x="1028700" y="4134584"/>
          <a:ext cx="16196204" cy="2264111"/>
        </p:xfrm>
        <a:graphic>
          <a:graphicData uri="http://schemas.openxmlformats.org/drawingml/2006/table">
            <a:tbl>
              <a:tblPr/>
              <a:tblGrid>
                <a:gridCol w="16196204">
                  <a:extLst>
                    <a:ext uri="{9D8B030D-6E8A-4147-A177-3AD203B41FA5}">
                      <a16:colId xmlns:a16="http://schemas.microsoft.com/office/drawing/2014/main" val="1312962030"/>
                    </a:ext>
                  </a:extLst>
                </a:gridCol>
              </a:tblGrid>
              <a:tr h="226411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35542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1790904-97A9-DD49-9B96-B0C965210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258738"/>
              </p:ext>
            </p:extLst>
          </p:nvPr>
        </p:nvGraphicFramePr>
        <p:xfrm>
          <a:off x="1045897" y="1446164"/>
          <a:ext cx="16196204" cy="2411113"/>
        </p:xfrm>
        <a:graphic>
          <a:graphicData uri="http://schemas.openxmlformats.org/drawingml/2006/table">
            <a:tbl>
              <a:tblPr/>
              <a:tblGrid>
                <a:gridCol w="16196204">
                  <a:extLst>
                    <a:ext uri="{9D8B030D-6E8A-4147-A177-3AD203B41FA5}">
                      <a16:colId xmlns:a16="http://schemas.microsoft.com/office/drawing/2014/main" val="1312962030"/>
                    </a:ext>
                  </a:extLst>
                </a:gridCol>
              </a:tblGrid>
              <a:tr h="241111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35542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75C17F75-39E7-B65E-CEFC-7403AF0D9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061477"/>
              </p:ext>
            </p:extLst>
          </p:nvPr>
        </p:nvGraphicFramePr>
        <p:xfrm>
          <a:off x="1063096" y="6700030"/>
          <a:ext cx="16196204" cy="2464275"/>
        </p:xfrm>
        <a:graphic>
          <a:graphicData uri="http://schemas.openxmlformats.org/drawingml/2006/table">
            <a:tbl>
              <a:tblPr/>
              <a:tblGrid>
                <a:gridCol w="16196204">
                  <a:extLst>
                    <a:ext uri="{9D8B030D-6E8A-4147-A177-3AD203B41FA5}">
                      <a16:colId xmlns:a16="http://schemas.microsoft.com/office/drawing/2014/main" val="1312962030"/>
                    </a:ext>
                  </a:extLst>
                </a:gridCol>
              </a:tblGrid>
              <a:tr h="246427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35542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4DE37E1-7046-A71E-6D2E-42F323B01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884448"/>
              </p:ext>
            </p:extLst>
          </p:nvPr>
        </p:nvGraphicFramePr>
        <p:xfrm>
          <a:off x="6560326" y="1446164"/>
          <a:ext cx="5448625" cy="7718141"/>
        </p:xfrm>
        <a:graphic>
          <a:graphicData uri="http://schemas.openxmlformats.org/drawingml/2006/table">
            <a:tbl>
              <a:tblPr/>
              <a:tblGrid>
                <a:gridCol w="5448625">
                  <a:extLst>
                    <a:ext uri="{9D8B030D-6E8A-4147-A177-3AD203B41FA5}">
                      <a16:colId xmlns:a16="http://schemas.microsoft.com/office/drawing/2014/main" val="1312962030"/>
                    </a:ext>
                  </a:extLst>
                </a:gridCol>
              </a:tblGrid>
              <a:tr h="771814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35542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1A6BEDCE-9190-2D75-BC36-2AF691A55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02307"/>
              </p:ext>
            </p:extLst>
          </p:nvPr>
        </p:nvGraphicFramePr>
        <p:xfrm>
          <a:off x="1028700" y="1410263"/>
          <a:ext cx="16230600" cy="7754042"/>
        </p:xfrm>
        <a:graphic>
          <a:graphicData uri="http://schemas.openxmlformats.org/drawingml/2006/table">
            <a:tbl>
              <a:tblPr/>
              <a:tblGrid>
                <a:gridCol w="16230600">
                  <a:extLst>
                    <a:ext uri="{9D8B030D-6E8A-4147-A177-3AD203B41FA5}">
                      <a16:colId xmlns:a16="http://schemas.microsoft.com/office/drawing/2014/main" val="1312962030"/>
                    </a:ext>
                  </a:extLst>
                </a:gridCol>
              </a:tblGrid>
              <a:tr h="775404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3554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476027"/>
            <a:chOff x="0" y="0"/>
            <a:chExt cx="3365211" cy="38554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5211" cy="3855429"/>
            </a:xfrm>
            <a:custGeom>
              <a:avLst/>
              <a:gdLst/>
              <a:ahLst/>
              <a:cxnLst/>
              <a:rect l="l" t="t" r="r" b="b"/>
              <a:pathLst>
                <a:path w="3365211" h="3855429">
                  <a:moveTo>
                    <a:pt x="0" y="0"/>
                  </a:moveTo>
                  <a:lnTo>
                    <a:pt x="3365211" y="0"/>
                  </a:lnTo>
                  <a:lnTo>
                    <a:pt x="3365211" y="3855429"/>
                  </a:lnTo>
                  <a:lnTo>
                    <a:pt x="0" y="3855429"/>
                  </a:lnTo>
                  <a:close/>
                </a:path>
              </a:pathLst>
            </a:custGeom>
            <a:solidFill>
              <a:srgbClr val="E0E11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5400000">
            <a:off x="2660320" y="-2202284"/>
            <a:ext cx="13219960" cy="18604044"/>
          </a:xfrm>
          <a:custGeom>
            <a:avLst/>
            <a:gdLst/>
            <a:ahLst/>
            <a:cxnLst/>
            <a:rect l="l" t="t" r="r" b="b"/>
            <a:pathLst>
              <a:path w="13219960" h="18604044">
                <a:moveTo>
                  <a:pt x="0" y="0"/>
                </a:moveTo>
                <a:lnTo>
                  <a:pt x="13219960" y="0"/>
                </a:lnTo>
                <a:lnTo>
                  <a:pt x="13219960" y="18604044"/>
                </a:lnTo>
                <a:lnTo>
                  <a:pt x="0" y="1860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433791">
            <a:off x="200396" y="8687570"/>
            <a:ext cx="979516" cy="2459973"/>
          </a:xfrm>
          <a:custGeom>
            <a:avLst/>
            <a:gdLst/>
            <a:ahLst/>
            <a:cxnLst/>
            <a:rect l="l" t="t" r="r" b="b"/>
            <a:pathLst>
              <a:path w="979516" h="2459973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7223991" y="-740228"/>
            <a:ext cx="979516" cy="2459973"/>
          </a:xfrm>
          <a:custGeom>
            <a:avLst/>
            <a:gdLst/>
            <a:ahLst/>
            <a:cxnLst/>
            <a:rect l="l" t="t" r="r" b="b"/>
            <a:pathLst>
              <a:path w="979516" h="2459973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401417">
            <a:off x="-689144" y="-1167321"/>
            <a:ext cx="1812532" cy="2334643"/>
          </a:xfrm>
          <a:custGeom>
            <a:avLst/>
            <a:gdLst/>
            <a:ahLst/>
            <a:cxnLst/>
            <a:rect l="l" t="t" r="r" b="b"/>
            <a:pathLst>
              <a:path w="1812532" h="2334643">
                <a:moveTo>
                  <a:pt x="0" y="0"/>
                </a:moveTo>
                <a:lnTo>
                  <a:pt x="1812532" y="0"/>
                </a:lnTo>
                <a:lnTo>
                  <a:pt x="1812532" y="2334642"/>
                </a:lnTo>
                <a:lnTo>
                  <a:pt x="0" y="2334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063503">
            <a:off x="15629437" y="8372398"/>
            <a:ext cx="2928123" cy="2411709"/>
          </a:xfrm>
          <a:custGeom>
            <a:avLst/>
            <a:gdLst/>
            <a:ahLst/>
            <a:cxnLst/>
            <a:rect l="l" t="t" r="r" b="b"/>
            <a:pathLst>
              <a:path w="2928123" h="2411709">
                <a:moveTo>
                  <a:pt x="0" y="0"/>
                </a:moveTo>
                <a:lnTo>
                  <a:pt x="2928123" y="0"/>
                </a:lnTo>
                <a:lnTo>
                  <a:pt x="2928123" y="2411709"/>
                </a:lnTo>
                <a:lnTo>
                  <a:pt x="0" y="2411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264371" y="1619291"/>
            <a:ext cx="18877117" cy="685767"/>
            <a:chOff x="0" y="0"/>
            <a:chExt cx="4971751" cy="180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751" cy="180614"/>
            </a:xfrm>
            <a:custGeom>
              <a:avLst/>
              <a:gdLst/>
              <a:ahLst/>
              <a:cxnLst/>
              <a:rect l="l" t="t" r="r" b="b"/>
              <a:pathLst>
                <a:path w="4971751" h="180614">
                  <a:moveTo>
                    <a:pt x="0" y="0"/>
                  </a:moveTo>
                  <a:lnTo>
                    <a:pt x="4971751" y="0"/>
                  </a:lnTo>
                  <a:lnTo>
                    <a:pt x="4971751" y="180614"/>
                  </a:lnTo>
                  <a:lnTo>
                    <a:pt x="0" y="1806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971751" cy="199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64870" y="1609766"/>
            <a:ext cx="5045034" cy="695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001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LEGIT EMAIL SIGNS: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4573" y="229036"/>
            <a:ext cx="10026955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EMAIL PHISHING:   </a:t>
            </a:r>
            <a:r>
              <a:rPr lang="en-US" sz="6999" dirty="0">
                <a:solidFill>
                  <a:srgbClr val="FF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RED FLAGS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4237" y="1609766"/>
            <a:ext cx="5045034" cy="695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FAKE EMAIL SIGNS: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602" y="2428285"/>
            <a:ext cx="8664519" cy="6894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1. Correct Email Address - </a:t>
            </a:r>
          </a:p>
          <a:p>
            <a:pPr marL="712470" lvl="1" indent="-356235" algn="l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support@amazon</a:t>
            </a:r>
            <a:r>
              <a:rPr lang="en-US" sz="3300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.com</a:t>
            </a:r>
          </a:p>
          <a:p>
            <a:pPr marL="712470" lvl="1" indent="-356235" algn="l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help@bankofindia.co.in</a:t>
            </a:r>
          </a:p>
          <a:p>
            <a:pPr algn="l">
              <a:lnSpc>
                <a:spcPts val="4950"/>
              </a:lnSpc>
            </a:pPr>
            <a:endParaRPr lang="en-US" sz="3300">
              <a:solidFill>
                <a:srgbClr val="000000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2. N</a:t>
            </a:r>
            <a:r>
              <a:rPr lang="en-US" sz="3300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ormal, Calm Message - </a:t>
            </a:r>
          </a:p>
          <a:p>
            <a:pPr marL="712470" lvl="1" indent="-356235" algn="l">
              <a:lnSpc>
                <a:spcPts val="4950"/>
              </a:lnSpc>
              <a:buFont typeface="Arial"/>
              <a:buChar char="•"/>
            </a:pPr>
            <a:r>
              <a:rPr lang="en-US" sz="3300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“Your order has been shipped.”</a:t>
            </a:r>
          </a:p>
          <a:p>
            <a:pPr marL="712470" lvl="1" indent="-356235" algn="l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“Pl</a:t>
            </a:r>
            <a:r>
              <a:rPr lang="en-US" sz="3300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ease review your monthly statement.”</a:t>
            </a:r>
          </a:p>
          <a:p>
            <a:pPr algn="l">
              <a:lnSpc>
                <a:spcPts val="4950"/>
              </a:lnSpc>
            </a:pPr>
            <a:endParaRPr lang="en-US" sz="3300" u="none">
              <a:solidFill>
                <a:srgbClr val="000000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  <a:p>
            <a:pPr algn="l">
              <a:lnSpc>
                <a:spcPts val="4950"/>
              </a:lnSpc>
            </a:pPr>
            <a:r>
              <a:rPr lang="en-US" sz="3300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3. Makes Sense to You - </a:t>
            </a:r>
          </a:p>
          <a:p>
            <a:pPr marL="712470" lvl="1" indent="-356235" algn="l">
              <a:lnSpc>
                <a:spcPts val="4950"/>
              </a:lnSpc>
              <a:buFont typeface="Arial"/>
              <a:buChar char="•"/>
            </a:pPr>
            <a:r>
              <a:rPr lang="en-US" sz="3300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You actually ordered something</a:t>
            </a:r>
          </a:p>
          <a:p>
            <a:pPr marL="712470" lvl="1" indent="-356235" algn="l">
              <a:lnSpc>
                <a:spcPts val="4950"/>
              </a:lnSpc>
              <a:buFont typeface="Arial"/>
              <a:buChar char="•"/>
            </a:pPr>
            <a:r>
              <a:rPr lang="en-US" sz="3300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You requested a password reset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98281" y="2533658"/>
            <a:ext cx="8635438" cy="748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34" lvl="1" algn="l">
              <a:lnSpc>
                <a:spcPts val="4949"/>
              </a:lnSpc>
            </a:pPr>
            <a:r>
              <a:rPr lang="en-US" sz="32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1. WRONG OR WEIRD ADDRESS.</a:t>
            </a:r>
          </a:p>
          <a:p>
            <a:pPr algn="l">
              <a:lnSpc>
                <a:spcPts val="4949"/>
              </a:lnSpc>
            </a:pPr>
            <a:r>
              <a:rPr lang="en-US" sz="32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          - </a:t>
            </a:r>
            <a:r>
              <a:rPr lang="en-US" sz="3299" dirty="0">
                <a:solidFill>
                  <a:srgbClr val="FF001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amaz0n-help@gmail</a:t>
            </a:r>
            <a:r>
              <a:rPr lang="en-US" sz="3299" u="none" dirty="0">
                <a:solidFill>
                  <a:srgbClr val="FF001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.com</a:t>
            </a:r>
            <a:r>
              <a:rPr lang="en-US" sz="3299" u="none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</a:t>
            </a:r>
          </a:p>
          <a:p>
            <a:pPr marL="356234" lvl="1" algn="l">
              <a:lnSpc>
                <a:spcPts val="4949"/>
              </a:lnSpc>
            </a:pPr>
            <a:r>
              <a:rPr lang="en-US" sz="3299" u="none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2. URGENT/SCARY TONE.</a:t>
            </a:r>
          </a:p>
          <a:p>
            <a:pPr algn="l">
              <a:lnSpc>
                <a:spcPts val="4949"/>
              </a:lnSpc>
            </a:pPr>
            <a:r>
              <a:rPr lang="en-US" sz="32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          - “Y</a:t>
            </a:r>
            <a:r>
              <a:rPr lang="en-US" sz="3299" u="none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our account will close in 30 mins!”  </a:t>
            </a:r>
          </a:p>
          <a:p>
            <a:pPr marL="356234" lvl="1" algn="l">
              <a:lnSpc>
                <a:spcPts val="4949"/>
              </a:lnSpc>
            </a:pPr>
            <a:r>
              <a:rPr lang="en-US" sz="3299" u="none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3. ASKS FOR PRIVATE INFO.</a:t>
            </a:r>
          </a:p>
          <a:p>
            <a:pPr algn="l">
              <a:lnSpc>
                <a:spcPts val="4949"/>
              </a:lnSpc>
            </a:pPr>
            <a:r>
              <a:rPr lang="en-US" sz="32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          - “Send your OTP now.” </a:t>
            </a:r>
          </a:p>
          <a:p>
            <a:pPr marL="356234" lvl="1" algn="l">
              <a:lnSpc>
                <a:spcPts val="4949"/>
              </a:lnSpc>
            </a:pPr>
            <a:r>
              <a:rPr lang="en-US" sz="32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4. SPELLING MISTAKES.</a:t>
            </a:r>
          </a:p>
          <a:p>
            <a:pPr algn="l">
              <a:lnSpc>
                <a:spcPts val="4949"/>
              </a:lnSpc>
            </a:pPr>
            <a:r>
              <a:rPr lang="en-US" sz="32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            - “Your account is terminated.”</a:t>
            </a:r>
          </a:p>
          <a:p>
            <a:pPr marL="356234" lvl="1" algn="l">
              <a:lnSpc>
                <a:spcPts val="4949"/>
              </a:lnSpc>
            </a:pPr>
            <a:r>
              <a:rPr lang="en-US" sz="3299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5. UNEXPECTED ATTACHMENT</a:t>
            </a:r>
          </a:p>
          <a:p>
            <a:pPr algn="l">
              <a:lnSpc>
                <a:spcPts val="4949"/>
              </a:lnSpc>
            </a:pPr>
            <a:r>
              <a:rPr lang="en-US" sz="3299" u="none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             - Invoice.zip .</a:t>
            </a:r>
          </a:p>
          <a:p>
            <a:pPr marL="356234" lvl="1" algn="l">
              <a:lnSpc>
                <a:spcPts val="4949"/>
              </a:lnSpc>
            </a:pPr>
            <a:r>
              <a:rPr lang="en-US" sz="3299" u="none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6. LINK GOES TO A FAKE SITE.</a:t>
            </a:r>
          </a:p>
          <a:p>
            <a:pPr algn="l">
              <a:lnSpc>
                <a:spcPts val="4949"/>
              </a:lnSpc>
            </a:pPr>
            <a:r>
              <a:rPr lang="en-US" sz="3299" u="none" dirty="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              - </a:t>
            </a:r>
            <a:r>
              <a:rPr lang="en-US" sz="3299" u="none" dirty="0">
                <a:solidFill>
                  <a:srgbClr val="FF001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fake-login123.com </a:t>
            </a:r>
          </a:p>
        </p:txBody>
      </p:sp>
      <p:sp>
        <p:nvSpPr>
          <p:cNvPr id="17" name="Freeform 17"/>
          <p:cNvSpPr/>
          <p:nvPr/>
        </p:nvSpPr>
        <p:spPr>
          <a:xfrm rot="2824948">
            <a:off x="8311482" y="1375493"/>
            <a:ext cx="1193242" cy="982797"/>
          </a:xfrm>
          <a:custGeom>
            <a:avLst/>
            <a:gdLst/>
            <a:ahLst/>
            <a:cxnLst/>
            <a:rect l="l" t="t" r="r" b="b"/>
            <a:pathLst>
              <a:path w="1193242" h="982797">
                <a:moveTo>
                  <a:pt x="0" y="0"/>
                </a:moveTo>
                <a:lnTo>
                  <a:pt x="1193242" y="0"/>
                </a:lnTo>
                <a:lnTo>
                  <a:pt x="1193242" y="982797"/>
                </a:lnTo>
                <a:lnTo>
                  <a:pt x="0" y="9827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9998309">
            <a:off x="8142454" y="1756863"/>
            <a:ext cx="1193242" cy="982797"/>
          </a:xfrm>
          <a:custGeom>
            <a:avLst/>
            <a:gdLst/>
            <a:ahLst/>
            <a:cxnLst/>
            <a:rect l="l" t="t" r="r" b="b"/>
            <a:pathLst>
              <a:path w="1193242" h="982797">
                <a:moveTo>
                  <a:pt x="0" y="0"/>
                </a:moveTo>
                <a:lnTo>
                  <a:pt x="1193241" y="0"/>
                </a:lnTo>
                <a:lnTo>
                  <a:pt x="1193241" y="982797"/>
                </a:lnTo>
                <a:lnTo>
                  <a:pt x="0" y="9827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476027"/>
            <a:chOff x="0" y="0"/>
            <a:chExt cx="3365211" cy="38554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5211" cy="3855429"/>
            </a:xfrm>
            <a:custGeom>
              <a:avLst/>
              <a:gdLst/>
              <a:ahLst/>
              <a:cxnLst/>
              <a:rect l="l" t="t" r="r" b="b"/>
              <a:pathLst>
                <a:path w="3365211" h="3855429">
                  <a:moveTo>
                    <a:pt x="0" y="0"/>
                  </a:moveTo>
                  <a:lnTo>
                    <a:pt x="3365211" y="0"/>
                  </a:lnTo>
                  <a:lnTo>
                    <a:pt x="3365211" y="3855429"/>
                  </a:lnTo>
                  <a:lnTo>
                    <a:pt x="0" y="3855429"/>
                  </a:lnTo>
                  <a:close/>
                </a:path>
              </a:pathLst>
            </a:custGeom>
            <a:solidFill>
              <a:srgbClr val="E0E11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17122" y="7456882"/>
            <a:ext cx="17814357" cy="3146028"/>
            <a:chOff x="0" y="0"/>
            <a:chExt cx="4691847" cy="8285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91847" cy="828584"/>
            </a:xfrm>
            <a:custGeom>
              <a:avLst/>
              <a:gdLst/>
              <a:ahLst/>
              <a:cxnLst/>
              <a:rect l="l" t="t" r="r" b="b"/>
              <a:pathLst>
                <a:path w="4691847" h="828584">
                  <a:moveTo>
                    <a:pt x="0" y="0"/>
                  </a:moveTo>
                  <a:lnTo>
                    <a:pt x="4691847" y="0"/>
                  </a:lnTo>
                  <a:lnTo>
                    <a:pt x="4691847" y="828584"/>
                  </a:lnTo>
                  <a:lnTo>
                    <a:pt x="0" y="828584"/>
                  </a:lnTo>
                  <a:close/>
                </a:path>
              </a:pathLst>
            </a:custGeom>
            <a:solidFill>
              <a:srgbClr val="785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4691847" cy="83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22450" y="2459112"/>
            <a:ext cx="8590107" cy="4848149"/>
            <a:chOff x="0" y="0"/>
            <a:chExt cx="1767512" cy="9975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7512" cy="997561"/>
            </a:xfrm>
            <a:custGeom>
              <a:avLst/>
              <a:gdLst/>
              <a:ahLst/>
              <a:cxnLst/>
              <a:rect l="l" t="t" r="r" b="b"/>
              <a:pathLst>
                <a:path w="1767512" h="997561">
                  <a:moveTo>
                    <a:pt x="1691312" y="0"/>
                  </a:moveTo>
                  <a:cubicBezTo>
                    <a:pt x="1729412" y="0"/>
                    <a:pt x="1767512" y="25400"/>
                    <a:pt x="1767512" y="63500"/>
                  </a:cubicBezTo>
                  <a:lnTo>
                    <a:pt x="1767512" y="794361"/>
                  </a:lnTo>
                  <a:cubicBezTo>
                    <a:pt x="1767512" y="832461"/>
                    <a:pt x="1729412" y="870561"/>
                    <a:pt x="1691312" y="870561"/>
                  </a:cubicBezTo>
                  <a:lnTo>
                    <a:pt x="266700" y="870561"/>
                  </a:lnTo>
                  <a:lnTo>
                    <a:pt x="127000" y="997561"/>
                  </a:lnTo>
                  <a:lnTo>
                    <a:pt x="127000" y="870561"/>
                  </a:lnTo>
                  <a:lnTo>
                    <a:pt x="76200" y="870561"/>
                  </a:lnTo>
                  <a:cubicBezTo>
                    <a:pt x="38100" y="870561"/>
                    <a:pt x="0" y="832461"/>
                    <a:pt x="0" y="794361"/>
                  </a:cubicBezTo>
                  <a:lnTo>
                    <a:pt x="0" y="63500"/>
                  </a:lnTo>
                  <a:cubicBezTo>
                    <a:pt x="0" y="25400"/>
                    <a:pt x="38100" y="0"/>
                    <a:pt x="76200" y="0"/>
                  </a:cubicBezTo>
                  <a:lnTo>
                    <a:pt x="1691312" y="0"/>
                  </a:lnTo>
                  <a:close/>
                </a:path>
              </a:pathLst>
            </a:custGeom>
            <a:solidFill>
              <a:srgbClr val="FFF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3500" y="53975"/>
              <a:ext cx="1640512" cy="753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5442" y="2592462"/>
            <a:ext cx="8452098" cy="4848149"/>
            <a:chOff x="0" y="0"/>
            <a:chExt cx="1739115" cy="9975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9115" cy="997561"/>
            </a:xfrm>
            <a:custGeom>
              <a:avLst/>
              <a:gdLst/>
              <a:ahLst/>
              <a:cxnLst/>
              <a:rect l="l" t="t" r="r" b="b"/>
              <a:pathLst>
                <a:path w="1739115" h="997561">
                  <a:moveTo>
                    <a:pt x="1662915" y="0"/>
                  </a:moveTo>
                  <a:cubicBezTo>
                    <a:pt x="1701015" y="0"/>
                    <a:pt x="1739115" y="25400"/>
                    <a:pt x="1739115" y="63500"/>
                  </a:cubicBezTo>
                  <a:lnTo>
                    <a:pt x="1739115" y="794361"/>
                  </a:lnTo>
                  <a:cubicBezTo>
                    <a:pt x="1739115" y="832461"/>
                    <a:pt x="1701015" y="870561"/>
                    <a:pt x="1662915" y="870561"/>
                  </a:cubicBezTo>
                  <a:lnTo>
                    <a:pt x="266700" y="870561"/>
                  </a:lnTo>
                  <a:lnTo>
                    <a:pt x="127000" y="997561"/>
                  </a:lnTo>
                  <a:lnTo>
                    <a:pt x="127000" y="870561"/>
                  </a:lnTo>
                  <a:lnTo>
                    <a:pt x="76200" y="870561"/>
                  </a:lnTo>
                  <a:cubicBezTo>
                    <a:pt x="38100" y="870561"/>
                    <a:pt x="0" y="832461"/>
                    <a:pt x="0" y="794361"/>
                  </a:cubicBezTo>
                  <a:lnTo>
                    <a:pt x="0" y="63500"/>
                  </a:lnTo>
                  <a:cubicBezTo>
                    <a:pt x="0" y="25400"/>
                    <a:pt x="38100" y="0"/>
                    <a:pt x="76200" y="0"/>
                  </a:cubicBezTo>
                  <a:lnTo>
                    <a:pt x="1662915" y="0"/>
                  </a:lnTo>
                  <a:close/>
                </a:path>
              </a:pathLst>
            </a:custGeom>
            <a:solidFill>
              <a:srgbClr val="E0E1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500" y="53975"/>
              <a:ext cx="1612115" cy="753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5400000">
            <a:off x="2700744" y="-2900553"/>
            <a:ext cx="13219960" cy="18604044"/>
          </a:xfrm>
          <a:custGeom>
            <a:avLst/>
            <a:gdLst/>
            <a:ahLst/>
            <a:cxnLst/>
            <a:rect l="l" t="t" r="r" b="b"/>
            <a:pathLst>
              <a:path w="13219960" h="18604044">
                <a:moveTo>
                  <a:pt x="0" y="0"/>
                </a:moveTo>
                <a:lnTo>
                  <a:pt x="13219960" y="0"/>
                </a:lnTo>
                <a:lnTo>
                  <a:pt x="13219960" y="18604044"/>
                </a:lnTo>
                <a:lnTo>
                  <a:pt x="0" y="1860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400000">
            <a:off x="17223991" y="-740228"/>
            <a:ext cx="979516" cy="2459973"/>
          </a:xfrm>
          <a:custGeom>
            <a:avLst/>
            <a:gdLst/>
            <a:ahLst/>
            <a:cxnLst/>
            <a:rect l="l" t="t" r="r" b="b"/>
            <a:pathLst>
              <a:path w="979516" h="2459973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9401417">
            <a:off x="-689144" y="-1167321"/>
            <a:ext cx="1812532" cy="2334643"/>
          </a:xfrm>
          <a:custGeom>
            <a:avLst/>
            <a:gdLst/>
            <a:ahLst/>
            <a:cxnLst/>
            <a:rect l="l" t="t" r="r" b="b"/>
            <a:pathLst>
              <a:path w="1812532" h="2334643">
                <a:moveTo>
                  <a:pt x="0" y="0"/>
                </a:moveTo>
                <a:lnTo>
                  <a:pt x="1812532" y="0"/>
                </a:lnTo>
                <a:lnTo>
                  <a:pt x="1812532" y="2334642"/>
                </a:lnTo>
                <a:lnTo>
                  <a:pt x="0" y="2334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89682" y="1650902"/>
            <a:ext cx="617178" cy="808209"/>
          </a:xfrm>
          <a:custGeom>
            <a:avLst/>
            <a:gdLst/>
            <a:ahLst/>
            <a:cxnLst/>
            <a:rect l="l" t="t" r="r" b="b"/>
            <a:pathLst>
              <a:path w="617178" h="808209">
                <a:moveTo>
                  <a:pt x="0" y="0"/>
                </a:moveTo>
                <a:lnTo>
                  <a:pt x="617178" y="0"/>
                </a:lnTo>
                <a:lnTo>
                  <a:pt x="617178" y="808210"/>
                </a:lnTo>
                <a:lnTo>
                  <a:pt x="0" y="808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433105" y="1565885"/>
            <a:ext cx="951787" cy="792579"/>
          </a:xfrm>
          <a:custGeom>
            <a:avLst/>
            <a:gdLst/>
            <a:ahLst/>
            <a:cxnLst/>
            <a:rect l="l" t="t" r="r" b="b"/>
            <a:pathLst>
              <a:path w="951787" h="792579">
                <a:moveTo>
                  <a:pt x="0" y="0"/>
                </a:moveTo>
                <a:lnTo>
                  <a:pt x="951787" y="0"/>
                </a:lnTo>
                <a:lnTo>
                  <a:pt x="951787" y="792579"/>
                </a:lnTo>
                <a:lnTo>
                  <a:pt x="0" y="792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840713" y="1635097"/>
            <a:ext cx="139917" cy="196608"/>
          </a:xfrm>
          <a:custGeom>
            <a:avLst/>
            <a:gdLst/>
            <a:ahLst/>
            <a:cxnLst/>
            <a:rect l="l" t="t" r="r" b="b"/>
            <a:pathLst>
              <a:path w="139917" h="196608">
                <a:moveTo>
                  <a:pt x="0" y="0"/>
                </a:moveTo>
                <a:lnTo>
                  <a:pt x="139916" y="0"/>
                </a:lnTo>
                <a:lnTo>
                  <a:pt x="139916" y="196608"/>
                </a:lnTo>
                <a:lnTo>
                  <a:pt x="0" y="19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68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11522" y="7573960"/>
            <a:ext cx="617178" cy="848620"/>
          </a:xfrm>
          <a:custGeom>
            <a:avLst/>
            <a:gdLst/>
            <a:ahLst/>
            <a:cxnLst/>
            <a:rect l="l" t="t" r="r" b="b"/>
            <a:pathLst>
              <a:path w="617178" h="848620">
                <a:moveTo>
                  <a:pt x="0" y="0"/>
                </a:moveTo>
                <a:lnTo>
                  <a:pt x="617178" y="0"/>
                </a:lnTo>
                <a:lnTo>
                  <a:pt x="617178" y="848620"/>
                </a:lnTo>
                <a:lnTo>
                  <a:pt x="0" y="8486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176885" y="1625572"/>
            <a:ext cx="6254536" cy="695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SMISHING (SMS PHISHING)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13675" y="229036"/>
            <a:ext cx="10026955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SMISHING &amp; VISHING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41847" y="1609766"/>
            <a:ext cx="5999066" cy="695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VISHING (VOICE PHISHING)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9551" y="2830587"/>
            <a:ext cx="1873250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WHAT IT IS: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73462" y="3312936"/>
            <a:ext cx="5987462" cy="46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Scammers send text messages to trick you.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521" y="3842928"/>
            <a:ext cx="2338917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COMMON LIES: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73462" y="4236699"/>
            <a:ext cx="6422771" cy="9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Your bank account is blocked" or "You have a package waiting."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1591" y="5229350"/>
            <a:ext cx="1778000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TRAP: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73462" y="5672320"/>
            <a:ext cx="6422771" cy="9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They want you to click a link to steal your passwords.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82319" y="2697237"/>
            <a:ext cx="1873250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WHAT IT IS: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06231" y="3141486"/>
            <a:ext cx="5987462" cy="46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Scammers call you on the phone.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14360" y="3865167"/>
            <a:ext cx="4466167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WHO THEY PRETEND TO BE: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17479" y="4340228"/>
            <a:ext cx="6422771" cy="46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Bank staff, Tech Support, or Police.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14360" y="5229350"/>
            <a:ext cx="1778000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 TRAP: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06231" y="5681845"/>
            <a:ext cx="6422771" cy="9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They try to scare you into giving them money or details.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84390" y="7751510"/>
            <a:ext cx="5258571" cy="6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SIMPLE SAFETY RULES 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84390" y="8484968"/>
            <a:ext cx="15892765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Don't Click        : Ignore strange links in SMS.</a:t>
            </a:r>
          </a:p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Keep Secrets    : Never tell anyone your OTP or Password.</a:t>
            </a:r>
          </a:p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Hang Up          :  If a call feels wrong, cut it. Call the bank yourself using the number on your card.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131D738C-E56F-4E71-8C22-15EB218B5EE4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4FA6927-5188-445E-8C00-533D3D46CDFB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1675</Words>
  <Application>Microsoft Office PowerPoint</Application>
  <PresentationFormat>Custom</PresentationFormat>
  <Paragraphs>231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Barlow 1 Bold</vt:lpstr>
      <vt:lpstr>Calibri</vt:lpstr>
      <vt:lpstr>Berthold Block</vt:lpstr>
      <vt:lpstr>Poppins</vt:lpstr>
      <vt:lpstr>Arial</vt:lpstr>
      <vt:lpstr>Poppins Bold</vt:lpstr>
      <vt:lpstr>Barlow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Presentation - CYBER ATTACK REPORT</dc:title>
  <dc:creator>DIXIT THUMMAR</dc:creator>
  <dc:description>Presentation - CYBER ATTACK REPORT</dc:description>
  <cp:lastModifiedBy>DIXIT THUMMAR</cp:lastModifiedBy>
  <cp:revision>9</cp:revision>
  <dcterms:created xsi:type="dcterms:W3CDTF">2006-08-16T00:00:00Z</dcterms:created>
  <dcterms:modified xsi:type="dcterms:W3CDTF">2025-12-07T10:38:09Z</dcterms:modified>
  <dc:identifier>DAG6j3dPD-Y</dc:identifier>
</cp:coreProperties>
</file>